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layfair Display SC Bold" charset="1" panose="00000800000000000000"/>
      <p:regular r:id="rId22"/>
    </p:embeddedFont>
    <p:embeddedFont>
      <p:font typeface="Kompot Display" charset="1" panose="00000000000000000000"/>
      <p:regular r:id="rId23"/>
    </p:embeddedFont>
    <p:embeddedFont>
      <p:font typeface="Canva Sans Bold" charset="1" panose="020B0803030501040103"/>
      <p:regular r:id="rId24"/>
    </p:embeddedFont>
    <p:embeddedFont>
      <p:font typeface="Canva Sans" charset="1" panose="020B0503030501040103"/>
      <p:regular r:id="rId25"/>
    </p:embeddedFont>
    <p:embeddedFont>
      <p:font typeface="PT Sans" charset="1" panose="020B0503020203020204"/>
      <p:regular r:id="rId26"/>
    </p:embeddedFont>
    <p:embeddedFont>
      <p:font typeface="PT Sans Bold" charset="1" panose="020B0703020203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1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2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52604" y="8748451"/>
            <a:ext cx="8154894" cy="2038350"/>
            <a:chOff x="0" y="0"/>
            <a:chExt cx="2147791" cy="536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7791" cy="536849"/>
            </a:xfrm>
            <a:custGeom>
              <a:avLst/>
              <a:gdLst/>
              <a:ahLst/>
              <a:cxnLst/>
              <a:rect r="r" b="b" t="t" l="l"/>
              <a:pathLst>
                <a:path h="536849" w="2147791">
                  <a:moveTo>
                    <a:pt x="0" y="0"/>
                  </a:moveTo>
                  <a:lnTo>
                    <a:pt x="2147791" y="0"/>
                  </a:lnTo>
                  <a:lnTo>
                    <a:pt x="2147791" y="536849"/>
                  </a:lnTo>
                  <a:lnTo>
                    <a:pt x="0" y="536849"/>
                  </a:lnTo>
                  <a:close/>
                </a:path>
              </a:pathLst>
            </a:custGeom>
            <a:solidFill>
              <a:srgbClr val="F4AD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147791" cy="660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06679" y="9392570"/>
            <a:ext cx="2091000" cy="70256"/>
            <a:chOff x="0" y="0"/>
            <a:chExt cx="547795" cy="184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02279" y="9392570"/>
            <a:ext cx="2091000" cy="70256"/>
            <a:chOff x="0" y="0"/>
            <a:chExt cx="547795" cy="184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093379" y="9392570"/>
            <a:ext cx="2091000" cy="70256"/>
            <a:chOff x="0" y="0"/>
            <a:chExt cx="547795" cy="184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980873" y="-547802"/>
            <a:ext cx="7312406" cy="6719927"/>
          </a:xfrm>
          <a:custGeom>
            <a:avLst/>
            <a:gdLst/>
            <a:ahLst/>
            <a:cxnLst/>
            <a:rect r="r" b="b" t="t" l="l"/>
            <a:pathLst>
              <a:path h="6719927" w="7312406">
                <a:moveTo>
                  <a:pt x="0" y="0"/>
                </a:moveTo>
                <a:lnTo>
                  <a:pt x="7312406" y="0"/>
                </a:lnTo>
                <a:lnTo>
                  <a:pt x="7312406" y="6719927"/>
                </a:lnTo>
                <a:lnTo>
                  <a:pt x="0" y="6719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79" r="0" b="-2015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5400000">
            <a:off x="735749" y="-1164750"/>
            <a:ext cx="11215802" cy="12687300"/>
            <a:chOff x="0" y="0"/>
            <a:chExt cx="2953956" cy="33415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53956" cy="3341511"/>
            </a:xfrm>
            <a:custGeom>
              <a:avLst/>
              <a:gdLst/>
              <a:ahLst/>
              <a:cxnLst/>
              <a:rect r="r" b="b" t="t" l="l"/>
              <a:pathLst>
                <a:path h="3341511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3341511"/>
                  </a:lnTo>
                  <a:lnTo>
                    <a:pt x="0" y="334151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23825"/>
              <a:ext cx="2953956" cy="3465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1757223"/>
            <a:ext cx="9277979" cy="52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sz="3900" spc="78">
                <a:solidFill>
                  <a:srgbClr val="F88219"/>
                </a:solidFill>
                <a:latin typeface="Playfair Display SC Bold"/>
                <a:ea typeface="Playfair Display SC Bold"/>
                <a:cs typeface="Playfair Display SC Bold"/>
                <a:sym typeface="Playfair Display SC Bold"/>
              </a:rPr>
              <a:t>UNLOCKING INSIGHTS: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465883"/>
            <a:ext cx="9277979" cy="5180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99"/>
              </a:lnSpc>
            </a:pPr>
            <a:r>
              <a:rPr lang="en-US" sz="10099" spc="201">
                <a:solidFill>
                  <a:srgbClr val="F6BD33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NYC TAXI TRENDS</a:t>
            </a:r>
          </a:p>
          <a:p>
            <a:pPr algn="l">
              <a:lnSpc>
                <a:spcPts val="10099"/>
              </a:lnSpc>
            </a:pPr>
            <a:r>
              <a:rPr lang="en-US" sz="10099" spc="201">
                <a:solidFill>
                  <a:srgbClr val="F6BD33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and the impact of covid</a:t>
            </a:r>
          </a:p>
          <a:p>
            <a:pPr algn="l" marL="0" indent="0" lvl="0">
              <a:lnSpc>
                <a:spcPts val="10099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698271" y="3787213"/>
            <a:ext cx="16301121" cy="6164788"/>
          </a:xfrm>
          <a:custGeom>
            <a:avLst/>
            <a:gdLst/>
            <a:ahLst/>
            <a:cxnLst/>
            <a:rect r="r" b="b" t="t" l="l"/>
            <a:pathLst>
              <a:path h="6164788" w="16301121">
                <a:moveTo>
                  <a:pt x="0" y="0"/>
                </a:moveTo>
                <a:lnTo>
                  <a:pt x="16301121" y="0"/>
                </a:lnTo>
                <a:lnTo>
                  <a:pt x="16301121" y="6164788"/>
                </a:lnTo>
                <a:lnTo>
                  <a:pt x="0" y="6164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6831507"/>
            <a:ext cx="7928670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4: 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Aryan Kumar, Jenn Hong, Olimpia Borgohain,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Saumya Anand, Setu Shah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B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040867" cy="536849"/>
              </a:xfrm>
              <a:custGeom>
                <a:avLst/>
                <a:gdLst/>
                <a:ahLst/>
                <a:cxnLst/>
                <a:rect r="r" b="b" t="t" l="l"/>
                <a:pathLst>
                  <a:path h="536849" w="3040867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3001575" y="-4846778"/>
            <a:ext cx="19161165" cy="13025544"/>
            <a:chOff x="0" y="0"/>
            <a:chExt cx="25548220" cy="17367392"/>
          </a:xfrm>
        </p:grpSpPr>
        <p:sp>
          <p:nvSpPr>
            <p:cNvPr name="AutoShape 19" id="19"/>
            <p:cNvSpPr/>
            <p:nvPr/>
          </p:nvSpPr>
          <p:spPr>
            <a:xfrm flipH="true" flipV="true">
              <a:off x="1009437" y="590587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H="true" flipV="true">
              <a:off x="5655590" y="11179158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H="true" flipV="true">
              <a:off x="968066" y="10796240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1192312" y="844235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 flipV="true">
              <a:off x="3683004" y="8940315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flipH="true" flipV="true">
              <a:off x="8721963" y="7684267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171522" y="12469523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H="true" flipV="true">
              <a:off x="11652322" y="8427303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flipH="true" flipV="true">
              <a:off x="7626352" y="5901267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H="true" flipV="true">
              <a:off x="3965615" y="1158999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 flipH="true" flipV="true">
              <a:off x="9428268" y="5449610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 flipH="true" flipV="true">
              <a:off x="3542740" y="637145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H="true" flipV="true">
              <a:off x="6316043" y="9519097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5866075" y="648073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 flipV="true">
              <a:off x="9168512" y="9928842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3814664" y="1520212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 flipV="true">
              <a:off x="9127141" y="14819208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H="true" flipV="true">
              <a:off x="9351387" y="1246532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11842079" y="12963284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 flipH="true" flipV="true">
              <a:off x="16881038" y="11707235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H="true" flipV="true">
              <a:off x="8330597" y="16492491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 flipH="true" flipV="true">
              <a:off x="19811397" y="12450271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5785427" y="9924235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H="true" flipV="true">
              <a:off x="12124690" y="1561296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7587343" y="9472579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 flipV="true">
              <a:off x="11701815" y="1039442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H="true" flipV="true">
              <a:off x="14475118" y="1354206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 flipH="true" flipV="true">
              <a:off x="14025150" y="10503701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 flipH="true" flipV="true">
              <a:off x="14096112" y="60738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 flipH="true" flipV="true">
              <a:off x="18742264" y="5880671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 flipH="true" flipV="true">
              <a:off x="14054741" y="549775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 flipH="true" flipV="true">
              <a:off x="14278987" y="314387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H="true" flipV="true">
              <a:off x="16769679" y="364182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 flipH="true" flipV="true">
              <a:off x="21808638" y="2385779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 flipH="true" flipV="true">
              <a:off x="13258197" y="7171035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 flipH="true" flipV="true">
              <a:off x="24738997" y="3128816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5" id="55"/>
            <p:cNvSpPr/>
            <p:nvPr/>
          </p:nvSpPr>
          <p:spPr>
            <a:xfrm flipH="true" flipV="true">
              <a:off x="20713027" y="602780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H="true" flipV="true">
              <a:off x="17052290" y="629151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 flipH="true" flipV="true">
              <a:off x="22514943" y="151123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 flipH="true" flipV="true">
              <a:off x="16629415" y="107297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19402718" y="4220610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0" id="60"/>
            <p:cNvSpPr/>
            <p:nvPr/>
          </p:nvSpPr>
          <p:spPr>
            <a:xfrm flipH="true" flipV="true">
              <a:off x="18952750" y="118224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1" id="61"/>
          <p:cNvGrpSpPr/>
          <p:nvPr/>
        </p:nvGrpSpPr>
        <p:grpSpPr>
          <a:xfrm rot="0">
            <a:off x="14143073" y="6731996"/>
            <a:ext cx="6232453" cy="2016455"/>
            <a:chOff x="0" y="0"/>
            <a:chExt cx="8309938" cy="2688607"/>
          </a:xfrm>
        </p:grpSpPr>
        <p:sp>
          <p:nvSpPr>
            <p:cNvPr name="Freeform 62" id="62"/>
            <p:cNvSpPr/>
            <p:nvPr/>
          </p:nvSpPr>
          <p:spPr>
            <a:xfrm flipH="false" flipV="false" rot="5400000">
              <a:off x="19878" y="498513"/>
              <a:ext cx="1420075" cy="1459831"/>
            </a:xfrm>
            <a:custGeom>
              <a:avLst/>
              <a:gdLst/>
              <a:ahLst/>
              <a:cxnLst/>
              <a:rect r="r" b="b" t="t" l="l"/>
              <a:pathLst>
                <a:path h="1459831" w="1420075">
                  <a:moveTo>
                    <a:pt x="0" y="0"/>
                  </a:moveTo>
                  <a:lnTo>
                    <a:pt x="1420075" y="0"/>
                  </a:lnTo>
                  <a:lnTo>
                    <a:pt x="1420075" y="1459831"/>
                  </a:lnTo>
                  <a:lnTo>
                    <a:pt x="0" y="1459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72" r="0" b="-5473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1200640" y="0"/>
              <a:ext cx="7109298" cy="2688607"/>
            </a:xfrm>
            <a:custGeom>
              <a:avLst/>
              <a:gdLst/>
              <a:ahLst/>
              <a:cxnLst/>
              <a:rect r="r" b="b" t="t" l="l"/>
              <a:pathLst>
                <a:path h="2688607" w="7109298">
                  <a:moveTo>
                    <a:pt x="0" y="0"/>
                  </a:moveTo>
                  <a:lnTo>
                    <a:pt x="7109298" y="0"/>
                  </a:lnTo>
                  <a:lnTo>
                    <a:pt x="7109298" y="2688607"/>
                  </a:lnTo>
                  <a:lnTo>
                    <a:pt x="0" y="2688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4" id="64"/>
          <p:cNvGrpSpPr/>
          <p:nvPr/>
        </p:nvGrpSpPr>
        <p:grpSpPr>
          <a:xfrm rot="-5400000">
            <a:off x="1133676" y="-2258034"/>
            <a:ext cx="11215802" cy="14473754"/>
            <a:chOff x="0" y="0"/>
            <a:chExt cx="2953956" cy="3812017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2953956" cy="3812017"/>
            </a:xfrm>
            <a:custGeom>
              <a:avLst/>
              <a:gdLst/>
              <a:ahLst/>
              <a:cxnLst/>
              <a:rect r="r" b="b" t="t" l="l"/>
              <a:pathLst>
                <a:path h="381201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3812017"/>
                  </a:lnTo>
                  <a:lnTo>
                    <a:pt x="0" y="381201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123825"/>
              <a:ext cx="2953956" cy="3935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2221077" y="2646281"/>
            <a:ext cx="9041000" cy="5365797"/>
          </a:xfrm>
          <a:custGeom>
            <a:avLst/>
            <a:gdLst/>
            <a:ahLst/>
            <a:cxnLst/>
            <a:rect r="r" b="b" t="t" l="l"/>
            <a:pathLst>
              <a:path h="5365797" w="9041000">
                <a:moveTo>
                  <a:pt x="0" y="0"/>
                </a:moveTo>
                <a:lnTo>
                  <a:pt x="9041000" y="0"/>
                </a:lnTo>
                <a:lnTo>
                  <a:pt x="9041000" y="5365797"/>
                </a:lnTo>
                <a:lnTo>
                  <a:pt x="0" y="53657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1545024" y="657860"/>
            <a:ext cx="10421938" cy="72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Payment Type Breakdown Across the Phases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94919" y="1578013"/>
            <a:ext cx="10550981" cy="86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9"/>
              </a:lnSpc>
            </a:pPr>
            <a:r>
              <a:rPr lang="en-US" sz="249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Number of transactions using Credit Card and Cash dominated. Some other types were voided trips, no charge and disputed transactions. 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3068441" y="8251683"/>
            <a:ext cx="7403938" cy="1663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6471" indent="-258236" lvl="1">
              <a:lnSpc>
                <a:spcPts val="3349"/>
              </a:lnSpc>
              <a:buFont typeface="Arial"/>
              <a:buChar char="•"/>
            </a:pPr>
            <a:r>
              <a:rPr lang="en-US" sz="239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Most of the payment types saw a jump from Covid to Post-Covid</a:t>
            </a:r>
          </a:p>
          <a:p>
            <a:pPr algn="l" marL="516471" indent="-258236" lvl="1">
              <a:lnSpc>
                <a:spcPts val="3349"/>
              </a:lnSpc>
              <a:buFont typeface="Arial"/>
              <a:buChar char="•"/>
            </a:pPr>
            <a:r>
              <a:rPr lang="en-US" sz="239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Credit cards saw highest increase. People preferred digital payments after covid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B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040867" cy="536849"/>
              </a:xfrm>
              <a:custGeom>
                <a:avLst/>
                <a:gdLst/>
                <a:ahLst/>
                <a:cxnLst/>
                <a:rect r="r" b="b" t="t" l="l"/>
                <a:pathLst>
                  <a:path h="536849" w="3040867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-5400000">
            <a:off x="-1883354" y="700843"/>
            <a:ext cx="11215802" cy="8718512"/>
            <a:chOff x="0" y="0"/>
            <a:chExt cx="2953956" cy="229623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53956" cy="2296234"/>
            </a:xfrm>
            <a:custGeom>
              <a:avLst/>
              <a:gdLst/>
              <a:ahLst/>
              <a:cxnLst/>
              <a:rect r="r" b="b" t="t" l="l"/>
              <a:pathLst>
                <a:path h="2296234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96234"/>
                  </a:lnTo>
                  <a:lnTo>
                    <a:pt x="0" y="229623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2953956" cy="24200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349500" y="2860360"/>
            <a:ext cx="9741702" cy="4399478"/>
          </a:xfrm>
          <a:custGeom>
            <a:avLst/>
            <a:gdLst/>
            <a:ahLst/>
            <a:cxnLst/>
            <a:rect r="r" b="b" t="t" l="l"/>
            <a:pathLst>
              <a:path h="4399478" w="9741702">
                <a:moveTo>
                  <a:pt x="0" y="0"/>
                </a:moveTo>
                <a:lnTo>
                  <a:pt x="9741702" y="0"/>
                </a:lnTo>
                <a:lnTo>
                  <a:pt x="9741702" y="4399478"/>
                </a:lnTo>
                <a:lnTo>
                  <a:pt x="0" y="4399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881065" y="99849"/>
            <a:ext cx="11561862" cy="130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IMPACt of vaccine rollouts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0" y="2288236"/>
            <a:ext cx="8083804" cy="6157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2531" indent="-346265" lvl="1">
              <a:lnSpc>
                <a:spcPts val="4490"/>
              </a:lnSpc>
              <a:buFont typeface="Arial"/>
              <a:buChar char="•"/>
            </a:pPr>
            <a:r>
              <a:rPr lang="en-US" sz="320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After the first phase of vaccine rollouts starting in November 2020, ride counts remain stable.</a:t>
            </a:r>
          </a:p>
          <a:p>
            <a:pPr algn="l">
              <a:lnSpc>
                <a:spcPts val="4490"/>
              </a:lnSpc>
            </a:pPr>
          </a:p>
          <a:p>
            <a:pPr algn="l" marL="692531" indent="-346265" lvl="1">
              <a:lnSpc>
                <a:spcPts val="4490"/>
              </a:lnSpc>
              <a:buFont typeface="Arial"/>
              <a:buChar char="•"/>
            </a:pPr>
            <a:r>
              <a:rPr lang="en-US" sz="320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However, w</a:t>
            </a:r>
            <a:r>
              <a:rPr lang="en-US" sz="320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ith subsequent phases, ride counts trend upwards showing sustained recovery of the industry as things returned back to “normal.”</a:t>
            </a:r>
          </a:p>
          <a:p>
            <a:pPr algn="l">
              <a:lnSpc>
                <a:spcPts val="4490"/>
              </a:lnSpc>
            </a:pPr>
          </a:p>
          <a:p>
            <a:pPr algn="l" marL="692531" indent="-346265" lvl="1">
              <a:lnSpc>
                <a:spcPts val="4490"/>
              </a:lnSpc>
              <a:buFont typeface="Arial"/>
              <a:buChar char="•"/>
            </a:pPr>
            <a:r>
              <a:rPr lang="en-US" sz="320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We see a drop-off again when the Omicron wave hits in late 2021.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B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040867" cy="536849"/>
              </a:xfrm>
              <a:custGeom>
                <a:avLst/>
                <a:gdLst/>
                <a:ahLst/>
                <a:cxnLst/>
                <a:rect r="r" b="b" t="t" l="l"/>
                <a:pathLst>
                  <a:path h="536849" w="3040867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-5400000">
            <a:off x="-1883354" y="700843"/>
            <a:ext cx="11215802" cy="8718512"/>
            <a:chOff x="0" y="0"/>
            <a:chExt cx="2953956" cy="229623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53956" cy="2296234"/>
            </a:xfrm>
            <a:custGeom>
              <a:avLst/>
              <a:gdLst/>
              <a:ahLst/>
              <a:cxnLst/>
              <a:rect r="r" b="b" t="t" l="l"/>
              <a:pathLst>
                <a:path h="2296234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96234"/>
                  </a:lnTo>
                  <a:lnTo>
                    <a:pt x="0" y="229623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2953956" cy="24200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245004" y="2777447"/>
            <a:ext cx="9950694" cy="4608742"/>
          </a:xfrm>
          <a:custGeom>
            <a:avLst/>
            <a:gdLst/>
            <a:ahLst/>
            <a:cxnLst/>
            <a:rect r="r" b="b" t="t" l="l"/>
            <a:pathLst>
              <a:path h="4608742" w="9950694">
                <a:moveTo>
                  <a:pt x="0" y="0"/>
                </a:moveTo>
                <a:lnTo>
                  <a:pt x="9950694" y="0"/>
                </a:lnTo>
                <a:lnTo>
                  <a:pt x="9950694" y="4608742"/>
                </a:lnTo>
                <a:lnTo>
                  <a:pt x="0" y="4608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492004" y="99849"/>
            <a:ext cx="10339983" cy="130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IMPACt on average fares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0" y="2150110"/>
            <a:ext cx="8083804" cy="6493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We observe an immediate ~15% dip in fares as the pandemic hits. However, they rebound rapidly to pre-pandemic levels as lockdown ends.</a:t>
            </a:r>
          </a:p>
          <a:p>
            <a:pPr algn="l">
              <a:lnSpc>
                <a:spcPts val="4339"/>
              </a:lnSpc>
            </a:pPr>
          </a:p>
          <a:p>
            <a:pPr algn="l"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Once more restrictions are lifted</a:t>
            </a:r>
            <a:r>
              <a:rPr lang="en-US" sz="30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, we can see a downward tend in fares. This is because of less traffic congestion!</a:t>
            </a:r>
          </a:p>
          <a:p>
            <a:pPr algn="l">
              <a:lnSpc>
                <a:spcPts val="4339"/>
              </a:lnSpc>
            </a:pPr>
          </a:p>
          <a:p>
            <a:pPr algn="l"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From mid-2021 as things get back to normal, we see an upward trend as fare prices were hiked due to inflation.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765992" y="-2725693"/>
            <a:ext cx="11215802" cy="15738386"/>
            <a:chOff x="0" y="0"/>
            <a:chExt cx="2953956" cy="4145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3956" cy="4145089"/>
            </a:xfrm>
            <a:custGeom>
              <a:avLst/>
              <a:gdLst/>
              <a:ahLst/>
              <a:cxnLst/>
              <a:rect r="r" b="b" t="t" l="l"/>
              <a:pathLst>
                <a:path h="4145089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4145089"/>
                  </a:lnTo>
                  <a:lnTo>
                    <a:pt x="0" y="4145089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953956" cy="4268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2195663" y="4978037"/>
            <a:ext cx="12020550" cy="164123"/>
            <a:chOff x="0" y="0"/>
            <a:chExt cx="3165906" cy="432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9561355" y="3909630"/>
            <a:ext cx="13664400" cy="2300938"/>
            <a:chOff x="0" y="0"/>
            <a:chExt cx="18219200" cy="306791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095900" y="0"/>
              <a:ext cx="16027400" cy="91432"/>
              <a:chOff x="0" y="0"/>
              <a:chExt cx="3165906" cy="1806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165906" cy="18061"/>
              </a:xfrm>
              <a:custGeom>
                <a:avLst/>
                <a:gdLst/>
                <a:ahLst/>
                <a:cxnLst/>
                <a:rect r="r" b="b" t="t" l="l"/>
                <a:pathLst>
                  <a:path h="18061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18061"/>
                    </a:lnTo>
                    <a:lnTo>
                      <a:pt x="0" y="18061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3165906" cy="141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993454"/>
              <a:ext cx="2788000" cy="75690"/>
              <a:chOff x="0" y="0"/>
              <a:chExt cx="547795" cy="1487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570400" y="993454"/>
              <a:ext cx="2788000" cy="75690"/>
              <a:chOff x="0" y="0"/>
              <a:chExt cx="547795" cy="1487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3860800" y="993454"/>
              <a:ext cx="2788000" cy="75690"/>
              <a:chOff x="0" y="0"/>
              <a:chExt cx="547795" cy="1487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5431200" y="993454"/>
              <a:ext cx="2788000" cy="75690"/>
              <a:chOff x="0" y="0"/>
              <a:chExt cx="547795" cy="1487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7715600" y="993454"/>
              <a:ext cx="2788000" cy="75690"/>
              <a:chOff x="0" y="0"/>
              <a:chExt cx="547795" cy="1487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0" y="2992227"/>
              <a:ext cx="2788000" cy="75690"/>
              <a:chOff x="0" y="0"/>
              <a:chExt cx="547795" cy="1487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1570400" y="2992227"/>
              <a:ext cx="2788000" cy="75690"/>
              <a:chOff x="0" y="0"/>
              <a:chExt cx="547795" cy="14872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3860800" y="2992227"/>
              <a:ext cx="2788000" cy="75690"/>
              <a:chOff x="0" y="0"/>
              <a:chExt cx="547795" cy="14872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5431200" y="2992227"/>
              <a:ext cx="2788000" cy="75690"/>
              <a:chOff x="0" y="0"/>
              <a:chExt cx="547795" cy="14872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7715600" y="2992227"/>
              <a:ext cx="2788000" cy="75690"/>
              <a:chOff x="0" y="0"/>
              <a:chExt cx="547795" cy="14872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1095900" y="1977931"/>
              <a:ext cx="16027400" cy="91432"/>
              <a:chOff x="0" y="0"/>
              <a:chExt cx="3165906" cy="18061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165906" cy="18061"/>
              </a:xfrm>
              <a:custGeom>
                <a:avLst/>
                <a:gdLst/>
                <a:ahLst/>
                <a:cxnLst/>
                <a:rect r="r" b="b" t="t" l="l"/>
                <a:pathLst>
                  <a:path h="18061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18061"/>
                    </a:lnTo>
                    <a:lnTo>
                      <a:pt x="0" y="18061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123825"/>
                <a:ext cx="3165906" cy="141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45" id="45"/>
          <p:cNvGrpSpPr/>
          <p:nvPr/>
        </p:nvGrpSpPr>
        <p:grpSpPr>
          <a:xfrm rot="0">
            <a:off x="16824533" y="1028700"/>
            <a:ext cx="1299344" cy="2665988"/>
            <a:chOff x="0" y="0"/>
            <a:chExt cx="1732458" cy="3554651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282348" y="1592088"/>
              <a:ext cx="105583" cy="375944"/>
              <a:chOff x="0" y="0"/>
              <a:chExt cx="39938" cy="142206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1370255" y="1592088"/>
              <a:ext cx="105583" cy="375944"/>
              <a:chOff x="0" y="0"/>
              <a:chExt cx="39938" cy="142206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282348" y="2920002"/>
              <a:ext cx="105583" cy="375944"/>
              <a:chOff x="0" y="0"/>
              <a:chExt cx="39938" cy="142206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1370255" y="2920002"/>
              <a:ext cx="105583" cy="375944"/>
              <a:chOff x="0" y="0"/>
              <a:chExt cx="39938" cy="142206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58" id="58"/>
            <p:cNvSpPr/>
            <p:nvPr/>
          </p:nvSpPr>
          <p:spPr>
            <a:xfrm flipH="false" flipV="false" rot="-10800000">
              <a:off x="0" y="0"/>
              <a:ext cx="1732458" cy="1592088"/>
            </a:xfrm>
            <a:custGeom>
              <a:avLst/>
              <a:gdLst/>
              <a:ahLst/>
              <a:cxnLst/>
              <a:rect r="r" b="b" t="t" l="l"/>
              <a:pathLst>
                <a:path h="1592088" w="1732458">
                  <a:moveTo>
                    <a:pt x="0" y="0"/>
                  </a:moveTo>
                  <a:lnTo>
                    <a:pt x="1732458" y="0"/>
                  </a:lnTo>
                  <a:lnTo>
                    <a:pt x="1732458" y="1592088"/>
                  </a:lnTo>
                  <a:lnTo>
                    <a:pt x="0" y="1592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59" id="59"/>
            <p:cNvGrpSpPr/>
            <p:nvPr/>
          </p:nvGrpSpPr>
          <p:grpSpPr>
            <a:xfrm rot="-10800000">
              <a:off x="325405" y="1362050"/>
              <a:ext cx="1101376" cy="2192601"/>
              <a:chOff x="0" y="0"/>
              <a:chExt cx="544375" cy="1083733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-10800000">
              <a:off x="513197" y="2397445"/>
              <a:ext cx="725791" cy="710565"/>
              <a:chOff x="0" y="0"/>
              <a:chExt cx="358736" cy="35121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-10800000">
              <a:off x="371084" y="1453409"/>
              <a:ext cx="1010017" cy="527848"/>
              <a:chOff x="0" y="0"/>
              <a:chExt cx="499220" cy="260899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-10800000">
              <a:off x="968974" y="1393011"/>
              <a:ext cx="335996" cy="40604"/>
              <a:chOff x="0" y="0"/>
              <a:chExt cx="166072" cy="20069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-10800000">
              <a:off x="447216" y="1393011"/>
              <a:ext cx="335996" cy="40604"/>
              <a:chOff x="0" y="0"/>
              <a:chExt cx="166072" cy="20069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-9870462">
              <a:off x="1367038" y="2151233"/>
              <a:ext cx="183427" cy="67834"/>
              <a:chOff x="0" y="0"/>
              <a:chExt cx="90662" cy="33528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9883450">
              <a:off x="181961" y="2150933"/>
              <a:ext cx="183427" cy="67834"/>
              <a:chOff x="0" y="0"/>
              <a:chExt cx="90662" cy="33528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397295" y="2045092"/>
              <a:ext cx="963597" cy="295400"/>
              <a:chOff x="0" y="0"/>
              <a:chExt cx="597833" cy="183271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382959" y="2270562"/>
              <a:ext cx="108528" cy="999194"/>
              <a:chOff x="0" y="0"/>
              <a:chExt cx="39938" cy="367705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1272016" y="2270562"/>
              <a:ext cx="108528" cy="999194"/>
              <a:chOff x="0" y="0"/>
              <a:chExt cx="39938" cy="367705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-10800000">
              <a:off x="397295" y="3162066"/>
              <a:ext cx="963597" cy="295400"/>
              <a:chOff x="0" y="0"/>
              <a:chExt cx="597833" cy="183271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92" id="92"/>
          <p:cNvGrpSpPr/>
          <p:nvPr/>
        </p:nvGrpSpPr>
        <p:grpSpPr>
          <a:xfrm rot="0">
            <a:off x="15340594" y="4599444"/>
            <a:ext cx="1363416" cy="2797453"/>
            <a:chOff x="0" y="0"/>
            <a:chExt cx="1817889" cy="3729937"/>
          </a:xfrm>
        </p:grpSpPr>
        <p:grpSp>
          <p:nvGrpSpPr>
            <p:cNvPr name="Group 93" id="93"/>
            <p:cNvGrpSpPr/>
            <p:nvPr/>
          </p:nvGrpSpPr>
          <p:grpSpPr>
            <a:xfrm rot="0">
              <a:off x="296271" y="1670596"/>
              <a:ext cx="110790" cy="394482"/>
              <a:chOff x="0" y="0"/>
              <a:chExt cx="39938" cy="142206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1437825" y="1670596"/>
              <a:ext cx="110790" cy="394482"/>
              <a:chOff x="0" y="0"/>
              <a:chExt cx="39938" cy="142206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296271" y="3063992"/>
              <a:ext cx="110790" cy="394482"/>
              <a:chOff x="0" y="0"/>
              <a:chExt cx="39938" cy="142206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1437825" y="3063992"/>
              <a:ext cx="110790" cy="394482"/>
              <a:chOff x="0" y="0"/>
              <a:chExt cx="39938" cy="142206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05" id="105"/>
            <p:cNvSpPr/>
            <p:nvPr/>
          </p:nvSpPr>
          <p:spPr>
            <a:xfrm flipH="false" flipV="false" rot="-10800000">
              <a:off x="0" y="0"/>
              <a:ext cx="1817889" cy="1670596"/>
            </a:xfrm>
            <a:custGeom>
              <a:avLst/>
              <a:gdLst/>
              <a:ahLst/>
              <a:cxnLst/>
              <a:rect r="r" b="b" t="t" l="l"/>
              <a:pathLst>
                <a:path h="1670596" w="1817889">
                  <a:moveTo>
                    <a:pt x="0" y="0"/>
                  </a:moveTo>
                  <a:lnTo>
                    <a:pt x="1817889" y="0"/>
                  </a:lnTo>
                  <a:lnTo>
                    <a:pt x="1817889" y="1670596"/>
                  </a:lnTo>
                  <a:lnTo>
                    <a:pt x="0" y="1670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106" id="106"/>
            <p:cNvGrpSpPr/>
            <p:nvPr/>
          </p:nvGrpSpPr>
          <p:grpSpPr>
            <a:xfrm rot="-10800000">
              <a:off x="341451" y="1429216"/>
              <a:ext cx="1155687" cy="2300722"/>
              <a:chOff x="0" y="0"/>
              <a:chExt cx="544375" cy="1083733"/>
            </a:xfrm>
          </p:grpSpPr>
          <p:sp>
            <p:nvSpPr>
              <p:cNvPr name="Freeform 107" id="107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108" id="108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09" id="109"/>
            <p:cNvGrpSpPr/>
            <p:nvPr/>
          </p:nvGrpSpPr>
          <p:grpSpPr>
            <a:xfrm rot="-10800000">
              <a:off x="538504" y="2515667"/>
              <a:ext cx="761581" cy="745604"/>
              <a:chOff x="0" y="0"/>
              <a:chExt cx="358736" cy="351210"/>
            </a:xfrm>
          </p:grpSpPr>
          <p:sp>
            <p:nvSpPr>
              <p:cNvPr name="Freeform 110" id="110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11" id="111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12" id="112"/>
            <p:cNvGrpSpPr/>
            <p:nvPr/>
          </p:nvGrpSpPr>
          <p:grpSpPr>
            <a:xfrm rot="-10800000">
              <a:off x="389383" y="1525079"/>
              <a:ext cx="1059823" cy="553877"/>
              <a:chOff x="0" y="0"/>
              <a:chExt cx="499220" cy="260899"/>
            </a:xfrm>
          </p:grpSpPr>
          <p:sp>
            <p:nvSpPr>
              <p:cNvPr name="Freeform 113" id="113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14" id="114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15" id="115"/>
            <p:cNvGrpSpPr/>
            <p:nvPr/>
          </p:nvGrpSpPr>
          <p:grpSpPr>
            <a:xfrm rot="-10800000">
              <a:off x="1016756" y="1461703"/>
              <a:ext cx="352564" cy="42606"/>
              <a:chOff x="0" y="0"/>
              <a:chExt cx="166072" cy="20069"/>
            </a:xfrm>
          </p:grpSpPr>
          <p:sp>
            <p:nvSpPr>
              <p:cNvPr name="Freeform 116" id="116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17" id="117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18" id="118"/>
            <p:cNvGrpSpPr/>
            <p:nvPr/>
          </p:nvGrpSpPr>
          <p:grpSpPr>
            <a:xfrm rot="-10800000">
              <a:off x="469269" y="1461703"/>
              <a:ext cx="352564" cy="42606"/>
              <a:chOff x="0" y="0"/>
              <a:chExt cx="166072" cy="20069"/>
            </a:xfrm>
          </p:grpSpPr>
          <p:sp>
            <p:nvSpPr>
              <p:cNvPr name="Freeform 119" id="119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20" id="120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21" id="121"/>
            <p:cNvGrpSpPr/>
            <p:nvPr/>
          </p:nvGrpSpPr>
          <p:grpSpPr>
            <a:xfrm rot="-9870462">
              <a:off x="1434449" y="2257314"/>
              <a:ext cx="192472" cy="71179"/>
              <a:chOff x="0" y="0"/>
              <a:chExt cx="90662" cy="33528"/>
            </a:xfrm>
          </p:grpSpPr>
          <p:sp>
            <p:nvSpPr>
              <p:cNvPr name="Freeform 122" id="122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23" id="123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24" id="124"/>
            <p:cNvGrpSpPr/>
            <p:nvPr/>
          </p:nvGrpSpPr>
          <p:grpSpPr>
            <a:xfrm rot="9883450">
              <a:off x="190934" y="2257000"/>
              <a:ext cx="192472" cy="71179"/>
              <a:chOff x="0" y="0"/>
              <a:chExt cx="90662" cy="33528"/>
            </a:xfrm>
          </p:grpSpPr>
          <p:sp>
            <p:nvSpPr>
              <p:cNvPr name="Freeform 125" id="125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26" id="126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27" id="127"/>
            <p:cNvGrpSpPr/>
            <p:nvPr/>
          </p:nvGrpSpPr>
          <p:grpSpPr>
            <a:xfrm rot="0">
              <a:off x="416886" y="2145939"/>
              <a:ext cx="1011114" cy="309966"/>
              <a:chOff x="0" y="0"/>
              <a:chExt cx="597833" cy="183271"/>
            </a:xfrm>
          </p:grpSpPr>
          <p:sp>
            <p:nvSpPr>
              <p:cNvPr name="Freeform 128" id="128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29" id="129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30" id="130"/>
            <p:cNvGrpSpPr/>
            <p:nvPr/>
          </p:nvGrpSpPr>
          <p:grpSpPr>
            <a:xfrm rot="0">
              <a:off x="401844" y="2382527"/>
              <a:ext cx="113879" cy="1048466"/>
              <a:chOff x="0" y="0"/>
              <a:chExt cx="39938" cy="367705"/>
            </a:xfrm>
          </p:grpSpPr>
          <p:sp>
            <p:nvSpPr>
              <p:cNvPr name="Freeform 131" id="131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2" id="132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3" id="133"/>
            <p:cNvGrpSpPr/>
            <p:nvPr/>
          </p:nvGrpSpPr>
          <p:grpSpPr>
            <a:xfrm rot="0">
              <a:off x="1334741" y="2382527"/>
              <a:ext cx="113879" cy="1048466"/>
              <a:chOff x="0" y="0"/>
              <a:chExt cx="39938" cy="367705"/>
            </a:xfrm>
          </p:grpSpPr>
          <p:sp>
            <p:nvSpPr>
              <p:cNvPr name="Freeform 134" id="134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5" id="135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6" id="136"/>
            <p:cNvGrpSpPr/>
            <p:nvPr/>
          </p:nvGrpSpPr>
          <p:grpSpPr>
            <a:xfrm rot="-10800000">
              <a:off x="416886" y="3317993"/>
              <a:ext cx="1011114" cy="309966"/>
              <a:chOff x="0" y="0"/>
              <a:chExt cx="597833" cy="183271"/>
            </a:xfrm>
          </p:grpSpPr>
          <p:sp>
            <p:nvSpPr>
              <p:cNvPr name="Freeform 137" id="137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38" id="138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39" id="139"/>
          <p:cNvGrpSpPr/>
          <p:nvPr/>
        </p:nvGrpSpPr>
        <p:grpSpPr>
          <a:xfrm rot="0">
            <a:off x="3330177" y="2024267"/>
            <a:ext cx="8087432" cy="2530899"/>
            <a:chOff x="0" y="0"/>
            <a:chExt cx="10783243" cy="3374531"/>
          </a:xfrm>
        </p:grpSpPr>
        <p:sp>
          <p:nvSpPr>
            <p:cNvPr name="Freeform 140" id="140"/>
            <p:cNvSpPr/>
            <p:nvPr/>
          </p:nvSpPr>
          <p:spPr>
            <a:xfrm flipH="false" flipV="false" rot="0">
              <a:off x="3365230" y="1225973"/>
              <a:ext cx="1503712" cy="454873"/>
            </a:xfrm>
            <a:custGeom>
              <a:avLst/>
              <a:gdLst/>
              <a:ahLst/>
              <a:cxnLst/>
              <a:rect r="r" b="b" t="t" l="l"/>
              <a:pathLst>
                <a:path h="454873" w="1503712">
                  <a:moveTo>
                    <a:pt x="0" y="0"/>
                  </a:moveTo>
                  <a:lnTo>
                    <a:pt x="1503713" y="0"/>
                  </a:lnTo>
                  <a:lnTo>
                    <a:pt x="1503713" y="454873"/>
                  </a:lnTo>
                  <a:lnTo>
                    <a:pt x="0" y="4548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1" id="141"/>
            <p:cNvSpPr txBox="true"/>
            <p:nvPr/>
          </p:nvSpPr>
          <p:spPr>
            <a:xfrm rot="0">
              <a:off x="0" y="675582"/>
              <a:ext cx="3258365" cy="1725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9"/>
                </a:lnSpc>
              </a:pPr>
              <a:r>
                <a:rPr lang="en-US" sz="3799">
                  <a:solidFill>
                    <a:srgbClr val="FFFFFF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Random Forest</a:t>
              </a:r>
            </a:p>
          </p:txBody>
        </p:sp>
        <p:sp>
          <p:nvSpPr>
            <p:cNvPr name="TextBox 142" id="142"/>
            <p:cNvSpPr txBox="true"/>
            <p:nvPr/>
          </p:nvSpPr>
          <p:spPr>
            <a:xfrm rot="0">
              <a:off x="5299306" y="-57150"/>
              <a:ext cx="3201695" cy="1447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Baseline Model RMSE</a:t>
              </a:r>
            </a:p>
          </p:txBody>
        </p:sp>
        <p:sp>
          <p:nvSpPr>
            <p:cNvPr name="TextBox 143" id="143"/>
            <p:cNvSpPr txBox="true"/>
            <p:nvPr/>
          </p:nvSpPr>
          <p:spPr>
            <a:xfrm rot="0">
              <a:off x="5299306" y="1927154"/>
              <a:ext cx="3207214" cy="1447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Fine Tuned  Model RMSE</a:t>
              </a:r>
            </a:p>
          </p:txBody>
        </p:sp>
        <p:sp>
          <p:nvSpPr>
            <p:cNvPr name="TextBox 144" id="144"/>
            <p:cNvSpPr txBox="true"/>
            <p:nvPr/>
          </p:nvSpPr>
          <p:spPr>
            <a:xfrm rot="0">
              <a:off x="9358934" y="2210417"/>
              <a:ext cx="1424309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2905</a:t>
              </a:r>
            </a:p>
          </p:txBody>
        </p:sp>
        <p:sp>
          <p:nvSpPr>
            <p:cNvPr name="TextBox 145" id="145"/>
            <p:cNvSpPr txBox="true"/>
            <p:nvPr/>
          </p:nvSpPr>
          <p:spPr>
            <a:xfrm rot="0">
              <a:off x="9377301" y="226113"/>
              <a:ext cx="1387575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3583</a:t>
              </a:r>
            </a:p>
          </p:txBody>
        </p:sp>
      </p:grpSp>
      <p:sp>
        <p:nvSpPr>
          <p:cNvPr name="TextBox 146" id="146"/>
          <p:cNvSpPr txBox="true"/>
          <p:nvPr/>
        </p:nvSpPr>
        <p:spPr>
          <a:xfrm rot="0">
            <a:off x="417914" y="207327"/>
            <a:ext cx="13911958" cy="117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48"/>
              </a:lnSpc>
            </a:pPr>
            <a:r>
              <a:rPr lang="en-US" sz="6820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predicting daily demand using ML</a:t>
            </a:r>
          </a:p>
        </p:txBody>
      </p:sp>
      <p:sp>
        <p:nvSpPr>
          <p:cNvPr name="AutoShape 147" id="147"/>
          <p:cNvSpPr/>
          <p:nvPr/>
        </p:nvSpPr>
        <p:spPr>
          <a:xfrm flipV="true">
            <a:off x="0" y="5387248"/>
            <a:ext cx="1524308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8" id="148"/>
          <p:cNvSpPr txBox="true"/>
          <p:nvPr/>
        </p:nvSpPr>
        <p:spPr>
          <a:xfrm rot="0">
            <a:off x="825880" y="6434134"/>
            <a:ext cx="7528949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Feature Importance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Passenger Counts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Total New Positive Cases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Average Total Cases per 100k</a:t>
            </a:r>
          </a:p>
        </p:txBody>
      </p:sp>
      <p:sp>
        <p:nvSpPr>
          <p:cNvPr name="TextBox 149" id="149"/>
          <p:cNvSpPr txBox="true"/>
          <p:nvPr/>
        </p:nvSpPr>
        <p:spPr>
          <a:xfrm rot="0">
            <a:off x="8354830" y="6434134"/>
            <a:ext cx="834918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8" indent="-367029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trike="noStrike" u="none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Limitations</a:t>
            </a:r>
          </a:p>
          <a:p>
            <a:pPr algn="l" marL="1468116" indent="-489372" lvl="2">
              <a:lnSpc>
                <a:spcPts val="4759"/>
              </a:lnSpc>
              <a:spcBef>
                <a:spcPct val="0"/>
              </a:spcBef>
              <a:buFont typeface="Arial"/>
              <a:buChar char="⚬"/>
            </a:pPr>
            <a:r>
              <a:rPr lang="en-US" sz="3399" strike="noStrike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25% sample</a:t>
            </a:r>
          </a:p>
          <a:p>
            <a:pPr algn="l" marL="1468116" indent="-489372" lvl="2">
              <a:lnSpc>
                <a:spcPts val="4759"/>
              </a:lnSpc>
              <a:spcBef>
                <a:spcPct val="0"/>
              </a:spcBef>
              <a:buFont typeface="Arial"/>
              <a:buChar char="⚬"/>
            </a:pPr>
            <a:r>
              <a:rPr lang="en-US" sz="3399" strike="noStrike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Memory limitations</a:t>
            </a:r>
          </a:p>
          <a:p>
            <a:pPr algn="l" marL="1468116" indent="-489372" lvl="2">
              <a:lnSpc>
                <a:spcPts val="4759"/>
              </a:lnSpc>
              <a:spcBef>
                <a:spcPct val="0"/>
              </a:spcBef>
              <a:buFont typeface="Arial"/>
              <a:buChar char="⚬"/>
            </a:pPr>
            <a:r>
              <a:rPr lang="en-US" sz="3399" strike="noStrike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Backtesting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50309" y="-1543299"/>
            <a:ext cx="70256" cy="13664400"/>
            <a:chOff x="0" y="0"/>
            <a:chExt cx="93675" cy="18219200"/>
          </a:xfrm>
        </p:grpSpPr>
        <p:grpSp>
          <p:nvGrpSpPr>
            <p:cNvPr name="Group 3" id="3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-5400000">
              <a:off x="-1347162" y="12951962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6455287" y="5810970"/>
            <a:ext cx="3189273" cy="6543739"/>
            <a:chOff x="0" y="0"/>
            <a:chExt cx="4252364" cy="872498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693030" y="3907822"/>
              <a:ext cx="259157" cy="922763"/>
              <a:chOff x="0" y="0"/>
              <a:chExt cx="39938" cy="14220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693030" y="7167221"/>
              <a:ext cx="259157" cy="922763"/>
              <a:chOff x="0" y="0"/>
              <a:chExt cx="39938" cy="14220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363328" y="3907822"/>
              <a:ext cx="259157" cy="922763"/>
              <a:chOff x="0" y="0"/>
              <a:chExt cx="39938" cy="14220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3363328" y="7167221"/>
              <a:ext cx="259157" cy="922763"/>
              <a:chOff x="0" y="0"/>
              <a:chExt cx="39938" cy="142206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-10800000">
              <a:off x="0" y="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32" id="32"/>
            <p:cNvGrpSpPr/>
            <p:nvPr/>
          </p:nvGrpSpPr>
          <p:grpSpPr>
            <a:xfrm rot="-10800000">
              <a:off x="798715" y="3343189"/>
              <a:ext cx="2703356" cy="5381796"/>
              <a:chOff x="0" y="0"/>
              <a:chExt cx="544375" cy="1083733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-10800000">
              <a:off x="1259656" y="5884593"/>
              <a:ext cx="1781474" cy="1744101"/>
              <a:chOff x="0" y="0"/>
              <a:chExt cx="358736" cy="35121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-10800000">
              <a:off x="910836" y="3567430"/>
              <a:ext cx="2479114" cy="1295618"/>
              <a:chOff x="0" y="0"/>
              <a:chExt cx="499220" cy="260899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24914" y="0"/>
                    </a:moveTo>
                    <a:lnTo>
                      <a:pt x="374305" y="0"/>
                    </a:lnTo>
                    <a:cubicBezTo>
                      <a:pt x="443294" y="0"/>
                      <a:pt x="499220" y="55926"/>
                      <a:pt x="499220" y="124914"/>
                    </a:cubicBezTo>
                    <a:lnTo>
                      <a:pt x="499220" y="135984"/>
                    </a:lnTo>
                    <a:cubicBezTo>
                      <a:pt x="499220" y="169114"/>
                      <a:pt x="486059" y="200886"/>
                      <a:pt x="462633" y="224312"/>
                    </a:cubicBezTo>
                    <a:cubicBezTo>
                      <a:pt x="439207" y="247738"/>
                      <a:pt x="407435" y="260899"/>
                      <a:pt x="374305" y="260899"/>
                    </a:cubicBezTo>
                    <a:lnTo>
                      <a:pt x="124914" y="260899"/>
                    </a:lnTo>
                    <a:cubicBezTo>
                      <a:pt x="55926" y="260899"/>
                      <a:pt x="0" y="204973"/>
                      <a:pt x="0" y="135984"/>
                    </a:cubicBezTo>
                    <a:lnTo>
                      <a:pt x="0" y="124914"/>
                    </a:lnTo>
                    <a:cubicBezTo>
                      <a:pt x="0" y="91785"/>
                      <a:pt x="13161" y="60013"/>
                      <a:pt x="36587" y="36587"/>
                    </a:cubicBezTo>
                    <a:cubicBezTo>
                      <a:pt x="60013" y="13161"/>
                      <a:pt x="91785" y="0"/>
                      <a:pt x="124914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-10800000">
              <a:off x="2378372" y="3419182"/>
              <a:ext cx="824710" cy="99663"/>
              <a:chOff x="0" y="0"/>
              <a:chExt cx="166072" cy="20069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-10800000">
              <a:off x="1097704" y="3419182"/>
              <a:ext cx="824710" cy="99663"/>
              <a:chOff x="0" y="0"/>
              <a:chExt cx="166072" cy="20069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-9870462">
              <a:off x="3355431" y="5280259"/>
              <a:ext cx="450227" cy="166499"/>
              <a:chOff x="0" y="0"/>
              <a:chExt cx="90662" cy="33528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975170" y="5019733"/>
              <a:ext cx="2365175" cy="725067"/>
              <a:chOff x="0" y="0"/>
              <a:chExt cx="597833" cy="183271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939984" y="5573155"/>
              <a:ext cx="266384" cy="2452549"/>
              <a:chOff x="0" y="0"/>
              <a:chExt cx="39938" cy="367705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3122196" y="5573155"/>
              <a:ext cx="266384" cy="2452549"/>
              <a:chOff x="0" y="0"/>
              <a:chExt cx="39938" cy="367705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-10800000">
              <a:off x="975170" y="7761376"/>
              <a:ext cx="2365175" cy="725067"/>
              <a:chOff x="0" y="0"/>
              <a:chExt cx="597833" cy="18327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62" id="6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name="Group 63" id="63"/>
            <p:cNvGrpSpPr/>
            <p:nvPr/>
          </p:nvGrpSpPr>
          <p:grpSpPr>
            <a:xfrm rot="0">
              <a:off x="0" y="0"/>
              <a:ext cx="2788000" cy="93675"/>
              <a:chOff x="0" y="0"/>
              <a:chExt cx="547795" cy="18406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78" id="78"/>
          <p:cNvGrpSpPr/>
          <p:nvPr/>
        </p:nvGrpSpPr>
        <p:grpSpPr>
          <a:xfrm rot="-5400000">
            <a:off x="259008" y="-1111610"/>
            <a:ext cx="11215802" cy="12343418"/>
            <a:chOff x="0" y="0"/>
            <a:chExt cx="2953956" cy="3250941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2953956" cy="3250941"/>
            </a:xfrm>
            <a:custGeom>
              <a:avLst/>
              <a:gdLst/>
              <a:ahLst/>
              <a:cxnLst/>
              <a:rect r="r" b="b" t="t" l="l"/>
              <a:pathLst>
                <a:path h="3250941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3250941"/>
                  </a:lnTo>
                  <a:lnTo>
                    <a:pt x="0" y="325094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161925"/>
              <a:ext cx="2953956" cy="3412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09"/>
                </a:lnSpc>
              </a:pP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13615783" y="-2952416"/>
            <a:ext cx="70256" cy="13664400"/>
            <a:chOff x="0" y="0"/>
            <a:chExt cx="93675" cy="18219200"/>
          </a:xfrm>
        </p:grpSpPr>
        <p:grpSp>
          <p:nvGrpSpPr>
            <p:cNvPr name="Group 82" id="82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94" id="94"/>
          <p:cNvGrpSpPr/>
          <p:nvPr/>
        </p:nvGrpSpPr>
        <p:grpSpPr>
          <a:xfrm rot="-5400000">
            <a:off x="9942034" y="5024971"/>
            <a:ext cx="13664400" cy="70256"/>
            <a:chOff x="0" y="0"/>
            <a:chExt cx="18219200" cy="93675"/>
          </a:xfrm>
        </p:grpSpPr>
        <p:grpSp>
          <p:nvGrpSpPr>
            <p:cNvPr name="Group 95" id="95"/>
            <p:cNvGrpSpPr/>
            <p:nvPr/>
          </p:nvGrpSpPr>
          <p:grpSpPr>
            <a:xfrm rot="0">
              <a:off x="0" y="0"/>
              <a:ext cx="2788000" cy="93675"/>
              <a:chOff x="0" y="0"/>
              <a:chExt cx="547795" cy="18406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07" id="107"/>
            <p:cNvGrpSpPr/>
            <p:nvPr/>
          </p:nvGrpSpPr>
          <p:grpSpPr>
            <a:xfrm rot="0"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9" id="109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10" id="110"/>
          <p:cNvGrpSpPr/>
          <p:nvPr/>
        </p:nvGrpSpPr>
        <p:grpSpPr>
          <a:xfrm rot="-5400000">
            <a:off x="9328892" y="4984135"/>
            <a:ext cx="12020550" cy="151928"/>
            <a:chOff x="0" y="0"/>
            <a:chExt cx="3165906" cy="40014"/>
          </a:xfrm>
        </p:grpSpPr>
        <p:sp>
          <p:nvSpPr>
            <p:cNvPr name="Freeform 111" id="111"/>
            <p:cNvSpPr/>
            <p:nvPr/>
          </p:nvSpPr>
          <p:spPr>
            <a:xfrm flipH="false" flipV="false" rot="0">
              <a:off x="0" y="0"/>
              <a:ext cx="3165906" cy="40014"/>
            </a:xfrm>
            <a:custGeom>
              <a:avLst/>
              <a:gdLst/>
              <a:ahLst/>
              <a:cxnLst/>
              <a:rect r="r" b="b" t="t" l="l"/>
              <a:pathLst>
                <a:path h="40014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0014"/>
                  </a:lnTo>
                  <a:lnTo>
                    <a:pt x="0" y="40014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112" id="112"/>
            <p:cNvSpPr txBox="true"/>
            <p:nvPr/>
          </p:nvSpPr>
          <p:spPr>
            <a:xfrm>
              <a:off x="0" y="-123825"/>
              <a:ext cx="3165906" cy="163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13" id="113"/>
          <p:cNvGrpSpPr/>
          <p:nvPr/>
        </p:nvGrpSpPr>
        <p:grpSpPr>
          <a:xfrm rot="-5400000">
            <a:off x="12195663" y="5061438"/>
            <a:ext cx="12020550" cy="164123"/>
            <a:chOff x="0" y="0"/>
            <a:chExt cx="3165906" cy="43226"/>
          </a:xfrm>
        </p:grpSpPr>
        <p:sp>
          <p:nvSpPr>
            <p:cNvPr name="Freeform 114" id="114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115" id="115"/>
            <p:cNvSpPr txBox="true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16" id="116"/>
          <p:cNvGrpSpPr/>
          <p:nvPr/>
        </p:nvGrpSpPr>
        <p:grpSpPr>
          <a:xfrm rot="0">
            <a:off x="12545423" y="4036630"/>
            <a:ext cx="2281233" cy="4678406"/>
            <a:chOff x="0" y="0"/>
            <a:chExt cx="3041644" cy="6237874"/>
          </a:xfrm>
        </p:grpSpPr>
        <p:grpSp>
          <p:nvGrpSpPr>
            <p:cNvPr name="Group 117" id="117"/>
            <p:cNvGrpSpPr/>
            <p:nvPr/>
          </p:nvGrpSpPr>
          <p:grpSpPr>
            <a:xfrm rot="-3784">
              <a:off x="485544" y="2894514"/>
              <a:ext cx="185215" cy="659482"/>
              <a:chOff x="0" y="0"/>
              <a:chExt cx="39938" cy="142206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-3784">
              <a:off x="2393954" y="2892413"/>
              <a:ext cx="185215" cy="659482"/>
              <a:chOff x="0" y="0"/>
              <a:chExt cx="39938" cy="142206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-3784">
              <a:off x="488108" y="5223944"/>
              <a:ext cx="185215" cy="659482"/>
              <a:chOff x="0" y="0"/>
              <a:chExt cx="39938" cy="142206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6" id="126"/>
            <p:cNvGrpSpPr/>
            <p:nvPr/>
          </p:nvGrpSpPr>
          <p:grpSpPr>
            <a:xfrm rot="-3784">
              <a:off x="2396519" y="5221843"/>
              <a:ext cx="185215" cy="659482"/>
              <a:chOff x="0" y="0"/>
              <a:chExt cx="39938" cy="142206"/>
            </a:xfrm>
          </p:grpSpPr>
          <p:sp>
            <p:nvSpPr>
              <p:cNvPr name="Freeform 127" id="127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8" id="128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29" id="129"/>
            <p:cNvSpPr/>
            <p:nvPr/>
          </p:nvSpPr>
          <p:spPr>
            <a:xfrm flipH="false" flipV="false" rot="-10796848">
              <a:off x="1280" y="1392"/>
              <a:ext cx="3039085" cy="2792846"/>
            </a:xfrm>
            <a:custGeom>
              <a:avLst/>
              <a:gdLst/>
              <a:ahLst/>
              <a:cxnLst/>
              <a:rect r="r" b="b" t="t" l="l"/>
              <a:pathLst>
                <a:path h="2792846" w="3039085">
                  <a:moveTo>
                    <a:pt x="0" y="0"/>
                  </a:moveTo>
                  <a:lnTo>
                    <a:pt x="3039084" y="0"/>
                  </a:lnTo>
                  <a:lnTo>
                    <a:pt x="3039084" y="2792847"/>
                  </a:lnTo>
                  <a:lnTo>
                    <a:pt x="0" y="279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130" id="130"/>
            <p:cNvGrpSpPr/>
            <p:nvPr/>
          </p:nvGrpSpPr>
          <p:grpSpPr>
            <a:xfrm rot="-10796848">
              <a:off x="569433" y="2390721"/>
              <a:ext cx="1932038" cy="3846268"/>
              <a:chOff x="0" y="0"/>
              <a:chExt cx="544375" cy="1083733"/>
            </a:xfrm>
          </p:grpSpPr>
          <p:sp>
            <p:nvSpPr>
              <p:cNvPr name="Freeform 131" id="131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22BF7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32" id="132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3" id="133"/>
            <p:cNvGrpSpPr/>
            <p:nvPr/>
          </p:nvGrpSpPr>
          <p:grpSpPr>
            <a:xfrm rot="-10796848">
              <a:off x="898385" y="4207014"/>
              <a:ext cx="1273186" cy="1246476"/>
              <a:chOff x="0" y="0"/>
              <a:chExt cx="358736" cy="351210"/>
            </a:xfrm>
          </p:grpSpPr>
          <p:sp>
            <p:nvSpPr>
              <p:cNvPr name="Freeform 134" id="134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76CDA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5" id="135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6" id="136"/>
            <p:cNvGrpSpPr/>
            <p:nvPr/>
          </p:nvGrpSpPr>
          <p:grpSpPr>
            <a:xfrm rot="-10796848">
              <a:off x="650755" y="2550983"/>
              <a:ext cx="1771776" cy="925954"/>
              <a:chOff x="0" y="0"/>
              <a:chExt cx="499220" cy="260899"/>
            </a:xfrm>
          </p:grpSpPr>
          <p:sp>
            <p:nvSpPr>
              <p:cNvPr name="Freeform 137" id="137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83276" y="0"/>
                    </a:moveTo>
                    <a:lnTo>
                      <a:pt x="415944" y="0"/>
                    </a:lnTo>
                    <a:cubicBezTo>
                      <a:pt x="461936" y="0"/>
                      <a:pt x="499220" y="37284"/>
                      <a:pt x="499220" y="83276"/>
                    </a:cubicBezTo>
                    <a:lnTo>
                      <a:pt x="499220" y="177623"/>
                    </a:lnTo>
                    <a:cubicBezTo>
                      <a:pt x="499220" y="199709"/>
                      <a:pt x="490446" y="220890"/>
                      <a:pt x="474829" y="236508"/>
                    </a:cubicBezTo>
                    <a:cubicBezTo>
                      <a:pt x="459211" y="252125"/>
                      <a:pt x="438030" y="260899"/>
                      <a:pt x="415944" y="260899"/>
                    </a:cubicBezTo>
                    <a:lnTo>
                      <a:pt x="83276" y="260899"/>
                    </a:lnTo>
                    <a:cubicBezTo>
                      <a:pt x="37284" y="260899"/>
                      <a:pt x="0" y="223615"/>
                      <a:pt x="0" y="177623"/>
                    </a:cubicBezTo>
                    <a:lnTo>
                      <a:pt x="0" y="83276"/>
                    </a:lnTo>
                    <a:cubicBezTo>
                      <a:pt x="0" y="61190"/>
                      <a:pt x="8774" y="40008"/>
                      <a:pt x="24391" y="24391"/>
                    </a:cubicBezTo>
                    <a:cubicBezTo>
                      <a:pt x="40008" y="8774"/>
                      <a:pt x="61190" y="0"/>
                      <a:pt x="83276" y="0"/>
                    </a:cubicBezTo>
                    <a:close/>
                  </a:path>
                </a:pathLst>
              </a:custGeom>
              <a:solidFill>
                <a:srgbClr val="76CDA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8" id="138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9" id="139"/>
            <p:cNvGrpSpPr/>
            <p:nvPr/>
          </p:nvGrpSpPr>
          <p:grpSpPr>
            <a:xfrm rot="-10796848">
              <a:off x="1700064" y="2445452"/>
              <a:ext cx="589405" cy="71227"/>
              <a:chOff x="0" y="0"/>
              <a:chExt cx="166072" cy="20069"/>
            </a:xfrm>
          </p:grpSpPr>
          <p:sp>
            <p:nvSpPr>
              <p:cNvPr name="Freeform 140" id="140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41" id="141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2" id="142"/>
            <p:cNvGrpSpPr/>
            <p:nvPr/>
          </p:nvGrpSpPr>
          <p:grpSpPr>
            <a:xfrm rot="-10796848">
              <a:off x="784795" y="2444613"/>
              <a:ext cx="589405" cy="71227"/>
              <a:chOff x="0" y="0"/>
              <a:chExt cx="166072" cy="20069"/>
            </a:xfrm>
          </p:grpSpPr>
          <p:sp>
            <p:nvSpPr>
              <p:cNvPr name="Freeform 143" id="143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44" id="144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5" id="145"/>
            <p:cNvGrpSpPr/>
            <p:nvPr/>
          </p:nvGrpSpPr>
          <p:grpSpPr>
            <a:xfrm rot="-9867310">
              <a:off x="2397108" y="3776046"/>
              <a:ext cx="321769" cy="118994"/>
              <a:chOff x="0" y="0"/>
              <a:chExt cx="90662" cy="33528"/>
            </a:xfrm>
          </p:grpSpPr>
          <p:sp>
            <p:nvSpPr>
              <p:cNvPr name="Freeform 146" id="146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lnTo>
                      <a:pt x="45331" y="0"/>
                    </a:lnTo>
                    <a:close/>
                  </a:path>
                </a:pathLst>
              </a:custGeom>
              <a:solidFill>
                <a:srgbClr val="EAEA2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47" id="147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8" id="148"/>
            <p:cNvGrpSpPr/>
            <p:nvPr/>
          </p:nvGrpSpPr>
          <p:grpSpPr>
            <a:xfrm rot="9604850">
              <a:off x="337068" y="3785541"/>
              <a:ext cx="321769" cy="118994"/>
              <a:chOff x="0" y="0"/>
              <a:chExt cx="90662" cy="33528"/>
            </a:xfrm>
          </p:grpSpPr>
          <p:sp>
            <p:nvSpPr>
              <p:cNvPr name="Freeform 149" id="149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lnTo>
                      <a:pt x="45331" y="0"/>
                    </a:lnTo>
                    <a:close/>
                  </a:path>
                </a:pathLst>
              </a:custGeom>
              <a:solidFill>
                <a:srgbClr val="EAEA2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50" id="150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1" id="151"/>
            <p:cNvGrpSpPr/>
            <p:nvPr/>
          </p:nvGrpSpPr>
          <p:grpSpPr>
            <a:xfrm rot="19984">
              <a:off x="690958" y="3596944"/>
              <a:ext cx="1690346" cy="518191"/>
              <a:chOff x="0" y="0"/>
              <a:chExt cx="597833" cy="183271"/>
            </a:xfrm>
          </p:grpSpPr>
          <p:sp>
            <p:nvSpPr>
              <p:cNvPr name="Freeform 152" id="152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E62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3" id="153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4" id="154"/>
            <p:cNvGrpSpPr/>
            <p:nvPr/>
          </p:nvGrpSpPr>
          <p:grpSpPr>
            <a:xfrm rot="19984">
              <a:off x="2219496" y="3997007"/>
              <a:ext cx="190380" cy="1752790"/>
              <a:chOff x="0" y="0"/>
              <a:chExt cx="39938" cy="367705"/>
            </a:xfrm>
          </p:grpSpPr>
          <p:sp>
            <p:nvSpPr>
              <p:cNvPr name="Freeform 155" id="155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E62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6" id="156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7" id="157"/>
            <p:cNvGrpSpPr/>
            <p:nvPr/>
          </p:nvGrpSpPr>
          <p:grpSpPr>
            <a:xfrm rot="19984">
              <a:off x="656959" y="3997007"/>
              <a:ext cx="190380" cy="1752790"/>
              <a:chOff x="0" y="0"/>
              <a:chExt cx="39938" cy="367705"/>
            </a:xfrm>
          </p:grpSpPr>
          <p:sp>
            <p:nvSpPr>
              <p:cNvPr name="Freeform 158" id="158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E62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9" id="159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0" id="160"/>
            <p:cNvGrpSpPr/>
            <p:nvPr/>
          </p:nvGrpSpPr>
          <p:grpSpPr>
            <a:xfrm rot="-10780015">
              <a:off x="679567" y="5556312"/>
              <a:ext cx="1690346" cy="518191"/>
              <a:chOff x="0" y="0"/>
              <a:chExt cx="597833" cy="183271"/>
            </a:xfrm>
          </p:grpSpPr>
          <p:sp>
            <p:nvSpPr>
              <p:cNvPr name="Freeform 161" id="161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E62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2" id="162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63" id="163"/>
          <p:cNvGrpSpPr/>
          <p:nvPr/>
        </p:nvGrpSpPr>
        <p:grpSpPr>
          <a:xfrm rot="0">
            <a:off x="15599450" y="1698286"/>
            <a:ext cx="2279313" cy="4676687"/>
            <a:chOff x="0" y="0"/>
            <a:chExt cx="3039085" cy="6235583"/>
          </a:xfrm>
        </p:grpSpPr>
        <p:grpSp>
          <p:nvGrpSpPr>
            <p:cNvPr name="Group 164" id="164"/>
            <p:cNvGrpSpPr/>
            <p:nvPr/>
          </p:nvGrpSpPr>
          <p:grpSpPr>
            <a:xfrm rot="0">
              <a:off x="495295" y="2792846"/>
              <a:ext cx="185215" cy="659482"/>
              <a:chOff x="0" y="0"/>
              <a:chExt cx="39938" cy="142206"/>
            </a:xfrm>
          </p:grpSpPr>
          <p:sp>
            <p:nvSpPr>
              <p:cNvPr name="Freeform 165" id="165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6" id="166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7" id="167"/>
            <p:cNvGrpSpPr/>
            <p:nvPr/>
          </p:nvGrpSpPr>
          <p:grpSpPr>
            <a:xfrm rot="0">
              <a:off x="495295" y="5122278"/>
              <a:ext cx="185215" cy="659482"/>
              <a:chOff x="0" y="0"/>
              <a:chExt cx="39938" cy="142206"/>
            </a:xfrm>
          </p:grpSpPr>
          <p:sp>
            <p:nvSpPr>
              <p:cNvPr name="Freeform 168" id="168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9" id="169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0" id="170"/>
            <p:cNvGrpSpPr/>
            <p:nvPr/>
          </p:nvGrpSpPr>
          <p:grpSpPr>
            <a:xfrm rot="0">
              <a:off x="2403707" y="2792846"/>
              <a:ext cx="185215" cy="659482"/>
              <a:chOff x="0" y="0"/>
              <a:chExt cx="39938" cy="142206"/>
            </a:xfrm>
          </p:grpSpPr>
          <p:sp>
            <p:nvSpPr>
              <p:cNvPr name="Freeform 171" id="171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2" id="172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3" id="173"/>
            <p:cNvGrpSpPr/>
            <p:nvPr/>
          </p:nvGrpSpPr>
          <p:grpSpPr>
            <a:xfrm rot="0">
              <a:off x="2403707" y="5122278"/>
              <a:ext cx="185215" cy="659482"/>
              <a:chOff x="0" y="0"/>
              <a:chExt cx="39938" cy="142206"/>
            </a:xfrm>
          </p:grpSpPr>
          <p:sp>
            <p:nvSpPr>
              <p:cNvPr name="Freeform 174" id="174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5" id="175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76" id="176"/>
            <p:cNvSpPr/>
            <p:nvPr/>
          </p:nvSpPr>
          <p:spPr>
            <a:xfrm flipH="false" flipV="false" rot="-10800000">
              <a:off x="0" y="0"/>
              <a:ext cx="3039085" cy="2792846"/>
            </a:xfrm>
            <a:custGeom>
              <a:avLst/>
              <a:gdLst/>
              <a:ahLst/>
              <a:cxnLst/>
              <a:rect r="r" b="b" t="t" l="l"/>
              <a:pathLst>
                <a:path h="2792846" w="3039085">
                  <a:moveTo>
                    <a:pt x="0" y="0"/>
                  </a:moveTo>
                  <a:lnTo>
                    <a:pt x="3039085" y="0"/>
                  </a:lnTo>
                  <a:lnTo>
                    <a:pt x="3039085" y="2792846"/>
                  </a:lnTo>
                  <a:lnTo>
                    <a:pt x="0" y="2792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177" id="177"/>
            <p:cNvGrpSpPr/>
            <p:nvPr/>
          </p:nvGrpSpPr>
          <p:grpSpPr>
            <a:xfrm rot="-10800000">
              <a:off x="570827" y="2389314"/>
              <a:ext cx="1932038" cy="3846268"/>
              <a:chOff x="0" y="0"/>
              <a:chExt cx="544375" cy="1083733"/>
            </a:xfrm>
          </p:grpSpPr>
          <p:sp>
            <p:nvSpPr>
              <p:cNvPr name="Freeform 178" id="178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179" id="179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80" id="180"/>
            <p:cNvGrpSpPr/>
            <p:nvPr/>
          </p:nvGrpSpPr>
          <p:grpSpPr>
            <a:xfrm rot="-10800000">
              <a:off x="900253" y="4205608"/>
              <a:ext cx="1273186" cy="1246476"/>
              <a:chOff x="0" y="0"/>
              <a:chExt cx="358736" cy="351210"/>
            </a:xfrm>
          </p:grpSpPr>
          <p:sp>
            <p:nvSpPr>
              <p:cNvPr name="Freeform 181" id="181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82" id="182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83" id="183"/>
            <p:cNvGrpSpPr/>
            <p:nvPr/>
          </p:nvGrpSpPr>
          <p:grpSpPr>
            <a:xfrm rot="-10800000">
              <a:off x="650957" y="2549575"/>
              <a:ext cx="1771776" cy="925954"/>
              <a:chOff x="0" y="0"/>
              <a:chExt cx="499220" cy="260899"/>
            </a:xfrm>
          </p:grpSpPr>
          <p:sp>
            <p:nvSpPr>
              <p:cNvPr name="Freeform 184" id="184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24914" y="0"/>
                    </a:moveTo>
                    <a:lnTo>
                      <a:pt x="374305" y="0"/>
                    </a:lnTo>
                    <a:cubicBezTo>
                      <a:pt x="443294" y="0"/>
                      <a:pt x="499220" y="55926"/>
                      <a:pt x="499220" y="124914"/>
                    </a:cubicBezTo>
                    <a:lnTo>
                      <a:pt x="499220" y="135984"/>
                    </a:lnTo>
                    <a:cubicBezTo>
                      <a:pt x="499220" y="169114"/>
                      <a:pt x="486059" y="200886"/>
                      <a:pt x="462633" y="224312"/>
                    </a:cubicBezTo>
                    <a:cubicBezTo>
                      <a:pt x="439207" y="247738"/>
                      <a:pt x="407435" y="260899"/>
                      <a:pt x="374305" y="260899"/>
                    </a:cubicBezTo>
                    <a:lnTo>
                      <a:pt x="124914" y="260899"/>
                    </a:lnTo>
                    <a:cubicBezTo>
                      <a:pt x="55926" y="260899"/>
                      <a:pt x="0" y="204973"/>
                      <a:pt x="0" y="135984"/>
                    </a:cubicBezTo>
                    <a:lnTo>
                      <a:pt x="0" y="124914"/>
                    </a:lnTo>
                    <a:cubicBezTo>
                      <a:pt x="0" y="91785"/>
                      <a:pt x="13161" y="60013"/>
                      <a:pt x="36587" y="36587"/>
                    </a:cubicBezTo>
                    <a:cubicBezTo>
                      <a:pt x="60013" y="13161"/>
                      <a:pt x="91785" y="0"/>
                      <a:pt x="124914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85" id="185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86" id="186"/>
            <p:cNvGrpSpPr/>
            <p:nvPr/>
          </p:nvGrpSpPr>
          <p:grpSpPr>
            <a:xfrm rot="-10800000">
              <a:off x="1699778" y="2443625"/>
              <a:ext cx="589405" cy="71227"/>
              <a:chOff x="0" y="0"/>
              <a:chExt cx="166072" cy="20069"/>
            </a:xfrm>
          </p:grpSpPr>
          <p:sp>
            <p:nvSpPr>
              <p:cNvPr name="Freeform 187" id="187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88" id="188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89" id="189"/>
            <p:cNvGrpSpPr/>
            <p:nvPr/>
          </p:nvGrpSpPr>
          <p:grpSpPr>
            <a:xfrm rot="-10800000">
              <a:off x="784508" y="2443625"/>
              <a:ext cx="589405" cy="71227"/>
              <a:chOff x="0" y="0"/>
              <a:chExt cx="166072" cy="20069"/>
            </a:xfrm>
          </p:grpSpPr>
          <p:sp>
            <p:nvSpPr>
              <p:cNvPr name="Freeform 190" id="190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91" id="191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92" id="192"/>
            <p:cNvGrpSpPr/>
            <p:nvPr/>
          </p:nvGrpSpPr>
          <p:grpSpPr>
            <a:xfrm rot="-9870462">
              <a:off x="2398063" y="3773702"/>
              <a:ext cx="321769" cy="118994"/>
              <a:chOff x="0" y="0"/>
              <a:chExt cx="90662" cy="33528"/>
            </a:xfrm>
          </p:grpSpPr>
          <p:sp>
            <p:nvSpPr>
              <p:cNvPr name="Freeform 193" id="193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94" id="194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95" id="195"/>
            <p:cNvGrpSpPr/>
            <p:nvPr/>
          </p:nvGrpSpPr>
          <p:grpSpPr>
            <a:xfrm rot="0">
              <a:off x="696936" y="3587509"/>
              <a:ext cx="1690346" cy="518191"/>
              <a:chOff x="0" y="0"/>
              <a:chExt cx="597833" cy="183271"/>
            </a:xfrm>
          </p:grpSpPr>
          <p:sp>
            <p:nvSpPr>
              <p:cNvPr name="Freeform 196" id="196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97" id="197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98" id="198"/>
            <p:cNvGrpSpPr/>
            <p:nvPr/>
          </p:nvGrpSpPr>
          <p:grpSpPr>
            <a:xfrm rot="0">
              <a:off x="671789" y="3983029"/>
              <a:ext cx="190380" cy="1752790"/>
              <a:chOff x="0" y="0"/>
              <a:chExt cx="39938" cy="367705"/>
            </a:xfrm>
          </p:grpSpPr>
          <p:sp>
            <p:nvSpPr>
              <p:cNvPr name="Freeform 199" id="199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0" id="200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1" id="201"/>
            <p:cNvGrpSpPr/>
            <p:nvPr/>
          </p:nvGrpSpPr>
          <p:grpSpPr>
            <a:xfrm rot="0">
              <a:off x="2231375" y="3983029"/>
              <a:ext cx="190380" cy="1752790"/>
              <a:chOff x="0" y="0"/>
              <a:chExt cx="39938" cy="367705"/>
            </a:xfrm>
          </p:grpSpPr>
          <p:sp>
            <p:nvSpPr>
              <p:cNvPr name="Freeform 202" id="202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3" id="203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4" id="204"/>
            <p:cNvGrpSpPr/>
            <p:nvPr/>
          </p:nvGrpSpPr>
          <p:grpSpPr>
            <a:xfrm rot="-10800000">
              <a:off x="696936" y="5546909"/>
              <a:ext cx="1690346" cy="518191"/>
              <a:chOff x="0" y="0"/>
              <a:chExt cx="597833" cy="183271"/>
            </a:xfrm>
          </p:grpSpPr>
          <p:sp>
            <p:nvSpPr>
              <p:cNvPr name="Freeform 205" id="205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206" id="206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sp>
        <p:nvSpPr>
          <p:cNvPr name="TextBox 207" id="207"/>
          <p:cNvSpPr txBox="true"/>
          <p:nvPr/>
        </p:nvSpPr>
        <p:spPr>
          <a:xfrm rot="0">
            <a:off x="706418" y="1941197"/>
            <a:ext cx="10524555" cy="6121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1829" indent="-345915" lvl="1">
              <a:lnSpc>
                <a:spcPts val="5447"/>
              </a:lnSpc>
              <a:buFont typeface="Arial"/>
              <a:buChar char="•"/>
            </a:pPr>
            <a:r>
              <a:rPr lang="en-US" sz="3204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Mobility Patterns:</a:t>
            </a:r>
            <a:r>
              <a:rPr lang="en-US" sz="3204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 </a:t>
            </a:r>
            <a:r>
              <a:rPr lang="en-US" sz="3204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Average trip distance increased during COVID but increased triple post-COVID</a:t>
            </a:r>
          </a:p>
          <a:p>
            <a:pPr algn="just" marL="691829" indent="-345915" lvl="1">
              <a:lnSpc>
                <a:spcPts val="5447"/>
              </a:lnSpc>
              <a:buFont typeface="Arial"/>
              <a:buChar char="•"/>
            </a:pPr>
            <a:r>
              <a:rPr lang="en-US" sz="3204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Fares </a:t>
            </a:r>
            <a:r>
              <a:rPr lang="en-US" sz="3204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increased</a:t>
            </a:r>
            <a:r>
              <a:rPr lang="en-US" sz="3204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post covid</a:t>
            </a:r>
          </a:p>
          <a:p>
            <a:pPr algn="just" marL="691829" indent="-345915" lvl="1">
              <a:lnSpc>
                <a:spcPts val="5447"/>
              </a:lnSpc>
              <a:buFont typeface="Arial"/>
              <a:buChar char="•"/>
            </a:pPr>
            <a:r>
              <a:rPr lang="en-US" sz="3204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Average duration of trips </a:t>
            </a:r>
            <a:r>
              <a:rPr lang="en-US" sz="3204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decreased</a:t>
            </a:r>
            <a:r>
              <a:rPr lang="en-US" sz="3204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post covid</a:t>
            </a:r>
          </a:p>
          <a:p>
            <a:pPr algn="just" marL="691829" indent="-345915" lvl="1">
              <a:lnSpc>
                <a:spcPts val="5447"/>
              </a:lnSpc>
              <a:buFont typeface="Arial"/>
              <a:buChar char="•"/>
            </a:pPr>
            <a:r>
              <a:rPr lang="en-US" sz="3204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Payment Preferences:</a:t>
            </a:r>
            <a:r>
              <a:rPr lang="en-US" sz="3204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Credit card and cash transactions remained popular throughout</a:t>
            </a:r>
          </a:p>
          <a:p>
            <a:pPr algn="just" marL="691829" indent="-345915" lvl="1">
              <a:lnSpc>
                <a:spcPts val="5447"/>
              </a:lnSpc>
              <a:buFont typeface="Arial"/>
              <a:buChar char="•"/>
            </a:pPr>
            <a:r>
              <a:rPr lang="en-US" sz="3204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Key Hub Analysis:</a:t>
            </a:r>
            <a:r>
              <a:rPr lang="en-US" sz="3204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The Upper East Side remained a key hub for taxi rides</a:t>
            </a:r>
          </a:p>
          <a:p>
            <a:pPr algn="just" marL="691829" indent="-345915" lvl="1">
              <a:lnSpc>
                <a:spcPts val="5447"/>
              </a:lnSpc>
              <a:buFont typeface="Arial"/>
              <a:buChar char="•"/>
            </a:pPr>
            <a:r>
              <a:rPr lang="en-US" sz="3204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Commuting Habits:</a:t>
            </a:r>
            <a:r>
              <a:rPr lang="en-US" sz="3204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Pickup hour distributions changed </a:t>
            </a:r>
          </a:p>
        </p:txBody>
      </p:sp>
      <p:sp>
        <p:nvSpPr>
          <p:cNvPr name="TextBox 208" id="208"/>
          <p:cNvSpPr txBox="true"/>
          <p:nvPr/>
        </p:nvSpPr>
        <p:spPr>
          <a:xfrm rot="0">
            <a:off x="-1089070" y="369200"/>
            <a:ext cx="13911958" cy="117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48"/>
              </a:lnSpc>
            </a:pPr>
            <a:r>
              <a:rPr lang="en-US" sz="6820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CoNCLUSION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7334506" y="-666494"/>
            <a:ext cx="10287000" cy="11619987"/>
            <a:chOff x="0" y="0"/>
            <a:chExt cx="2709333" cy="30604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3060408"/>
            </a:xfrm>
            <a:custGeom>
              <a:avLst/>
              <a:gdLst/>
              <a:ahLst/>
              <a:cxnLst/>
              <a:rect r="r" b="b" t="t" l="l"/>
              <a:pathLst>
                <a:path h="3060408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3060408"/>
                  </a:lnTo>
                  <a:lnTo>
                    <a:pt x="0" y="3060408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61925"/>
              <a:ext cx="2709333" cy="3222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0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877781" y="8840379"/>
            <a:ext cx="11545794" cy="2038350"/>
            <a:chOff x="0" y="0"/>
            <a:chExt cx="15394392" cy="271780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040867" cy="536849"/>
              </a:xfrm>
              <a:custGeom>
                <a:avLst/>
                <a:gdLst/>
                <a:ahLst/>
                <a:cxnLst/>
                <a:rect r="r" b="b" t="t" l="l"/>
                <a:pathLst>
                  <a:path h="536849" w="3040867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sp>
        <p:nvSpPr>
          <p:cNvPr name="Freeform 21" id="21"/>
          <p:cNvSpPr/>
          <p:nvPr/>
        </p:nvSpPr>
        <p:spPr>
          <a:xfrm flipH="false" flipV="false" rot="0">
            <a:off x="1326439" y="4725579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797496" y="685800"/>
            <a:ext cx="9361022" cy="138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3"/>
              </a:lnSpc>
              <a:spcBef>
                <a:spcPct val="0"/>
              </a:spcBef>
            </a:pPr>
            <a:r>
              <a:rPr lang="en-US" sz="6919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Challenges / Limitations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75766" y="3084478"/>
            <a:ext cx="8483534" cy="413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81" indent="-421041" lvl="1">
              <a:lnSpc>
                <a:spcPts val="6630"/>
              </a:lnSpc>
              <a:buAutoNum type="arabicPeriod" startAt="1"/>
            </a:pPr>
            <a:r>
              <a:rPr lang="en-US" sz="39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Size of the Dataset</a:t>
            </a:r>
          </a:p>
          <a:p>
            <a:pPr algn="l" marL="842081" indent="-421041" lvl="1">
              <a:lnSpc>
                <a:spcPts val="6630"/>
              </a:lnSpc>
              <a:spcBef>
                <a:spcPct val="0"/>
              </a:spcBef>
              <a:buAutoNum type="arabicPeriod" startAt="1"/>
            </a:pPr>
            <a:r>
              <a:rPr lang="en-US" sz="39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39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Yellow Taxi Data</a:t>
            </a:r>
          </a:p>
          <a:p>
            <a:pPr algn="l" marL="842081" indent="-421041" lvl="1">
              <a:lnSpc>
                <a:spcPts val="6630"/>
              </a:lnSpc>
              <a:spcBef>
                <a:spcPct val="0"/>
              </a:spcBef>
              <a:buAutoNum type="arabicPeriod" startAt="1"/>
            </a:pPr>
            <a:r>
              <a:rPr lang="en-US" sz="39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39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JSON Parsing Error</a:t>
            </a:r>
          </a:p>
          <a:p>
            <a:pPr algn="l" marL="842081" indent="-421041" lvl="1">
              <a:lnSpc>
                <a:spcPts val="6630"/>
              </a:lnSpc>
              <a:spcBef>
                <a:spcPct val="0"/>
              </a:spcBef>
              <a:buAutoNum type="arabicPeriod" startAt="1"/>
            </a:pPr>
            <a:r>
              <a:rPr lang="en-US" sz="39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39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Monthly Averages not normalized </a:t>
            </a:r>
          </a:p>
          <a:p>
            <a:pPr algn="ctr">
              <a:lnSpc>
                <a:spcPts val="66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2502112" y="-3354714"/>
            <a:ext cx="11215802" cy="16829626"/>
            <a:chOff x="0" y="0"/>
            <a:chExt cx="2953956" cy="44324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3956" cy="4432494"/>
            </a:xfrm>
            <a:custGeom>
              <a:avLst/>
              <a:gdLst/>
              <a:ahLst/>
              <a:cxnLst/>
              <a:rect r="r" b="b" t="t" l="l"/>
              <a:pathLst>
                <a:path h="4432494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4432494"/>
                  </a:lnTo>
                  <a:lnTo>
                    <a:pt x="0" y="443249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61925"/>
              <a:ext cx="2953956" cy="4594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0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92000" y="3935274"/>
            <a:ext cx="16457354" cy="16457354"/>
          </a:xfrm>
          <a:custGeom>
            <a:avLst/>
            <a:gdLst/>
            <a:ahLst/>
            <a:cxnLst/>
            <a:rect r="r" b="b" t="t" l="l"/>
            <a:pathLst>
              <a:path h="16457354" w="16457354">
                <a:moveTo>
                  <a:pt x="0" y="0"/>
                </a:moveTo>
                <a:lnTo>
                  <a:pt x="16457354" y="0"/>
                </a:lnTo>
                <a:lnTo>
                  <a:pt x="16457354" y="16457354"/>
                </a:lnTo>
                <a:lnTo>
                  <a:pt x="0" y="16457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82469" y="5721632"/>
            <a:ext cx="2824053" cy="1273391"/>
          </a:xfrm>
          <a:custGeom>
            <a:avLst/>
            <a:gdLst/>
            <a:ahLst/>
            <a:cxnLst/>
            <a:rect r="r" b="b" t="t" l="l"/>
            <a:pathLst>
              <a:path h="1273391" w="2824053">
                <a:moveTo>
                  <a:pt x="0" y="0"/>
                </a:moveTo>
                <a:lnTo>
                  <a:pt x="2824053" y="0"/>
                </a:lnTo>
                <a:lnTo>
                  <a:pt x="2824053" y="1273391"/>
                </a:lnTo>
                <a:lnTo>
                  <a:pt x="0" y="12733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36755" y="3449499"/>
            <a:ext cx="7715481" cy="2038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38"/>
              </a:lnSpc>
              <a:spcBef>
                <a:spcPct val="0"/>
              </a:spcBef>
            </a:pPr>
            <a:r>
              <a:rPr lang="en-US" sz="10199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BD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5004533" y="-2971800"/>
            <a:ext cx="8278934" cy="16230600"/>
            <a:chOff x="0" y="0"/>
            <a:chExt cx="2180460" cy="42747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0460" cy="4274726"/>
            </a:xfrm>
            <a:custGeom>
              <a:avLst/>
              <a:gdLst/>
              <a:ahLst/>
              <a:cxnLst/>
              <a:rect r="r" b="b" t="t" l="l"/>
              <a:pathLst>
                <a:path h="4274726" w="2180460">
                  <a:moveTo>
                    <a:pt x="0" y="0"/>
                  </a:moveTo>
                  <a:lnTo>
                    <a:pt x="2180460" y="0"/>
                  </a:lnTo>
                  <a:lnTo>
                    <a:pt x="2180460" y="4274726"/>
                  </a:lnTo>
                  <a:lnTo>
                    <a:pt x="0" y="4274726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180460" cy="4398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41261" y="4584535"/>
            <a:ext cx="15808093" cy="15808093"/>
          </a:xfrm>
          <a:custGeom>
            <a:avLst/>
            <a:gdLst/>
            <a:ahLst/>
            <a:cxnLst/>
            <a:rect r="r" b="b" t="t" l="l"/>
            <a:pathLst>
              <a:path h="15808093" w="15808093">
                <a:moveTo>
                  <a:pt x="0" y="0"/>
                </a:moveTo>
                <a:lnTo>
                  <a:pt x="15808093" y="0"/>
                </a:lnTo>
                <a:lnTo>
                  <a:pt x="15808093" y="15808093"/>
                </a:lnTo>
                <a:lnTo>
                  <a:pt x="0" y="15808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48342" y="1647580"/>
            <a:ext cx="14282258" cy="8033770"/>
          </a:xfrm>
          <a:custGeom>
            <a:avLst/>
            <a:gdLst/>
            <a:ahLst/>
            <a:cxnLst/>
            <a:rect r="r" b="b" t="t" l="l"/>
            <a:pathLst>
              <a:path h="8033770" w="14282258">
                <a:moveTo>
                  <a:pt x="0" y="0"/>
                </a:moveTo>
                <a:lnTo>
                  <a:pt x="14282258" y="0"/>
                </a:lnTo>
                <a:lnTo>
                  <a:pt x="14282258" y="8033771"/>
                </a:lnTo>
                <a:lnTo>
                  <a:pt x="0" y="8033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69391" y="1197533"/>
            <a:ext cx="12949219" cy="96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69"/>
              </a:lnSpc>
              <a:spcBef>
                <a:spcPct val="0"/>
              </a:spcBef>
            </a:pPr>
            <a:r>
              <a:rPr lang="en-US" sz="6699" spc="133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DATA OVERVIEW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538745" y="7664895"/>
            <a:ext cx="6232453" cy="2016455"/>
            <a:chOff x="0" y="0"/>
            <a:chExt cx="8309938" cy="2688607"/>
          </a:xfrm>
        </p:grpSpPr>
        <p:sp>
          <p:nvSpPr>
            <p:cNvPr name="Freeform 9" id="9"/>
            <p:cNvSpPr/>
            <p:nvPr/>
          </p:nvSpPr>
          <p:spPr>
            <a:xfrm flipH="false" flipV="false" rot="5400000">
              <a:off x="19878" y="498513"/>
              <a:ext cx="1420075" cy="1459831"/>
            </a:xfrm>
            <a:custGeom>
              <a:avLst/>
              <a:gdLst/>
              <a:ahLst/>
              <a:cxnLst/>
              <a:rect r="r" b="b" t="t" l="l"/>
              <a:pathLst>
                <a:path h="1459831" w="1420075">
                  <a:moveTo>
                    <a:pt x="0" y="0"/>
                  </a:moveTo>
                  <a:lnTo>
                    <a:pt x="1420075" y="0"/>
                  </a:lnTo>
                  <a:lnTo>
                    <a:pt x="1420075" y="1459831"/>
                  </a:lnTo>
                  <a:lnTo>
                    <a:pt x="0" y="1459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672" r="0" b="-5473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00640" y="0"/>
              <a:ext cx="7109298" cy="2688607"/>
            </a:xfrm>
            <a:custGeom>
              <a:avLst/>
              <a:gdLst/>
              <a:ahLst/>
              <a:cxnLst/>
              <a:rect r="r" b="b" t="t" l="l"/>
              <a:pathLst>
                <a:path h="2688607" w="7109298">
                  <a:moveTo>
                    <a:pt x="0" y="0"/>
                  </a:moveTo>
                  <a:lnTo>
                    <a:pt x="7109298" y="0"/>
                  </a:lnTo>
                  <a:lnTo>
                    <a:pt x="7109298" y="2688607"/>
                  </a:lnTo>
                  <a:lnTo>
                    <a:pt x="0" y="2688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B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040867" cy="536849"/>
              </a:xfrm>
              <a:custGeom>
                <a:avLst/>
                <a:gdLst/>
                <a:ahLst/>
                <a:cxnLst/>
                <a:rect r="r" b="b" t="t" l="l"/>
                <a:pathLst>
                  <a:path h="536849" w="3040867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3001575" y="-4846778"/>
            <a:ext cx="19161165" cy="13025544"/>
            <a:chOff x="0" y="0"/>
            <a:chExt cx="25548220" cy="17367392"/>
          </a:xfrm>
        </p:grpSpPr>
        <p:sp>
          <p:nvSpPr>
            <p:cNvPr name="AutoShape 19" id="19"/>
            <p:cNvSpPr/>
            <p:nvPr/>
          </p:nvSpPr>
          <p:spPr>
            <a:xfrm flipH="true" flipV="true">
              <a:off x="1009437" y="590587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H="true" flipV="true">
              <a:off x="5655590" y="11179158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H="true" flipV="true">
              <a:off x="968066" y="10796240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1192312" y="844235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 flipV="true">
              <a:off x="3683004" y="8940315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flipH="true" flipV="true">
              <a:off x="8721963" y="7684267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171522" y="12469523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H="true" flipV="true">
              <a:off x="11652322" y="8427303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flipH="true" flipV="true">
              <a:off x="7626352" y="5901267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H="true" flipV="true">
              <a:off x="3965615" y="1158999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 flipH="true" flipV="true">
              <a:off x="9428268" y="5449610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 flipH="true" flipV="true">
              <a:off x="3542740" y="637145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H="true" flipV="true">
              <a:off x="6316043" y="9519097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5866075" y="648073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 flipV="true">
              <a:off x="9168512" y="9928842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3814664" y="1520212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 flipV="true">
              <a:off x="9127141" y="14819208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H="true" flipV="true">
              <a:off x="9351387" y="1246532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11842079" y="12963284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 flipH="true" flipV="true">
              <a:off x="16881038" y="11707235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H="true" flipV="true">
              <a:off x="8330597" y="16492491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 flipH="true" flipV="true">
              <a:off x="19811397" y="12450271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5785427" y="9924235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H="true" flipV="true">
              <a:off x="12124690" y="1561296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7587343" y="9472579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 flipV="true">
              <a:off x="11701815" y="1039442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H="true" flipV="true">
              <a:off x="14475118" y="1354206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 flipH="true" flipV="true">
              <a:off x="14025150" y="10503701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 flipH="true" flipV="true">
              <a:off x="14096112" y="60738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 flipH="true" flipV="true">
              <a:off x="18742264" y="5880671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 flipH="true" flipV="true">
              <a:off x="14054741" y="549775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 flipH="true" flipV="true">
              <a:off x="14278987" y="314387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H="true" flipV="true">
              <a:off x="16769679" y="364182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 flipH="true" flipV="true">
              <a:off x="21808638" y="2385779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 flipH="true" flipV="true">
              <a:off x="13258197" y="7171035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 flipH="true" flipV="true">
              <a:off x="24738997" y="3128816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5" id="55"/>
            <p:cNvSpPr/>
            <p:nvPr/>
          </p:nvSpPr>
          <p:spPr>
            <a:xfrm flipH="true" flipV="true">
              <a:off x="20713027" y="602780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H="true" flipV="true">
              <a:off x="17052290" y="629151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 flipH="true" flipV="true">
              <a:off x="22514943" y="151123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 flipH="true" flipV="true">
              <a:off x="16629415" y="107297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19402718" y="4220610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0" id="60"/>
            <p:cNvSpPr/>
            <p:nvPr/>
          </p:nvSpPr>
          <p:spPr>
            <a:xfrm flipH="true" flipV="true">
              <a:off x="18952750" y="118224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1" id="61"/>
          <p:cNvGrpSpPr/>
          <p:nvPr/>
        </p:nvGrpSpPr>
        <p:grpSpPr>
          <a:xfrm rot="0">
            <a:off x="14143073" y="6731996"/>
            <a:ext cx="6232453" cy="2016455"/>
            <a:chOff x="0" y="0"/>
            <a:chExt cx="8309938" cy="2688607"/>
          </a:xfrm>
        </p:grpSpPr>
        <p:sp>
          <p:nvSpPr>
            <p:cNvPr name="Freeform 62" id="62"/>
            <p:cNvSpPr/>
            <p:nvPr/>
          </p:nvSpPr>
          <p:spPr>
            <a:xfrm flipH="false" flipV="false" rot="5400000">
              <a:off x="19878" y="498513"/>
              <a:ext cx="1420075" cy="1459831"/>
            </a:xfrm>
            <a:custGeom>
              <a:avLst/>
              <a:gdLst/>
              <a:ahLst/>
              <a:cxnLst/>
              <a:rect r="r" b="b" t="t" l="l"/>
              <a:pathLst>
                <a:path h="1459831" w="1420075">
                  <a:moveTo>
                    <a:pt x="0" y="0"/>
                  </a:moveTo>
                  <a:lnTo>
                    <a:pt x="1420075" y="0"/>
                  </a:lnTo>
                  <a:lnTo>
                    <a:pt x="1420075" y="1459831"/>
                  </a:lnTo>
                  <a:lnTo>
                    <a:pt x="0" y="1459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72" r="0" b="-5473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1200640" y="0"/>
              <a:ext cx="7109298" cy="2688607"/>
            </a:xfrm>
            <a:custGeom>
              <a:avLst/>
              <a:gdLst/>
              <a:ahLst/>
              <a:cxnLst/>
              <a:rect r="r" b="b" t="t" l="l"/>
              <a:pathLst>
                <a:path h="2688607" w="7109298">
                  <a:moveTo>
                    <a:pt x="0" y="0"/>
                  </a:moveTo>
                  <a:lnTo>
                    <a:pt x="7109298" y="0"/>
                  </a:lnTo>
                  <a:lnTo>
                    <a:pt x="7109298" y="2688607"/>
                  </a:lnTo>
                  <a:lnTo>
                    <a:pt x="0" y="2688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4" id="64"/>
          <p:cNvGrpSpPr/>
          <p:nvPr/>
        </p:nvGrpSpPr>
        <p:grpSpPr>
          <a:xfrm rot="-5400000">
            <a:off x="1133676" y="-2258034"/>
            <a:ext cx="11215802" cy="14473754"/>
            <a:chOff x="0" y="0"/>
            <a:chExt cx="2953956" cy="3812017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2953956" cy="3812017"/>
            </a:xfrm>
            <a:custGeom>
              <a:avLst/>
              <a:gdLst/>
              <a:ahLst/>
              <a:cxnLst/>
              <a:rect r="r" b="b" t="t" l="l"/>
              <a:pathLst>
                <a:path h="381201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3812017"/>
                  </a:lnTo>
                  <a:lnTo>
                    <a:pt x="0" y="381201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123825"/>
              <a:ext cx="2953956" cy="3935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1466086" y="3020116"/>
            <a:ext cx="10550981" cy="5728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Data from 2019, 2020, 2021, and 2022 were chosen</a:t>
            </a:r>
          </a:p>
          <a:p>
            <a:pPr algn="l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Organized into our time frames for further analysis:</a:t>
            </a:r>
          </a:p>
          <a:p>
            <a:pPr algn="l" marL="1554467" indent="-518156" lvl="2">
              <a:lnSpc>
                <a:spcPts val="5039"/>
              </a:lnSpc>
              <a:buFont typeface="Arial"/>
              <a:buChar char="⚬"/>
            </a:pPr>
            <a:r>
              <a:rPr lang="en-US" sz="35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March 2019 - March 2020: Pre-COVID</a:t>
            </a:r>
          </a:p>
          <a:p>
            <a:pPr algn="l" marL="1554467" indent="-518156" lvl="2">
              <a:lnSpc>
                <a:spcPts val="5039"/>
              </a:lnSpc>
              <a:buFont typeface="Arial"/>
              <a:buChar char="⚬"/>
            </a:pPr>
            <a:r>
              <a:rPr lang="en-US" sz="35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March 2020 - March 2021: Active-COVID</a:t>
            </a:r>
          </a:p>
          <a:p>
            <a:pPr algn="l" marL="1554467" indent="-518156" lvl="2">
              <a:lnSpc>
                <a:spcPts val="5039"/>
              </a:lnSpc>
              <a:buFont typeface="Arial"/>
              <a:buChar char="⚬"/>
            </a:pPr>
            <a:r>
              <a:rPr lang="en-US" sz="35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March 2021 - March 2022: “Post”-COVID</a:t>
            </a:r>
          </a:p>
          <a:p>
            <a:pPr algn="l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Aggregated “daily_df” to improve computation efficiency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01770" y="1213874"/>
            <a:ext cx="12949219" cy="96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69"/>
              </a:lnSpc>
              <a:spcBef>
                <a:spcPct val="0"/>
              </a:spcBef>
            </a:pPr>
            <a:r>
              <a:rPr lang="en-US" sz="6699" spc="133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DATA CLEANING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540497" y="-5233318"/>
            <a:ext cx="9075174" cy="19146768"/>
            <a:chOff x="0" y="0"/>
            <a:chExt cx="2390169" cy="5042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90169" cy="5042770"/>
            </a:xfrm>
            <a:custGeom>
              <a:avLst/>
              <a:gdLst/>
              <a:ahLst/>
              <a:cxnLst/>
              <a:rect r="r" b="b" t="t" l="l"/>
              <a:pathLst>
                <a:path h="5042770" w="2390169">
                  <a:moveTo>
                    <a:pt x="0" y="0"/>
                  </a:moveTo>
                  <a:lnTo>
                    <a:pt x="2390169" y="0"/>
                  </a:lnTo>
                  <a:lnTo>
                    <a:pt x="2390169" y="5042770"/>
                  </a:lnTo>
                  <a:lnTo>
                    <a:pt x="0" y="5042770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390169" cy="5166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5916" y="8877653"/>
            <a:ext cx="18288000" cy="162857"/>
            <a:chOff x="0" y="0"/>
            <a:chExt cx="4816593" cy="428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42892"/>
            </a:xfrm>
            <a:custGeom>
              <a:avLst/>
              <a:gdLst/>
              <a:ahLst/>
              <a:cxnLst/>
              <a:rect r="r" b="b" t="t" l="l"/>
              <a:pathLst>
                <a:path h="4289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2892"/>
                  </a:lnTo>
                  <a:lnTo>
                    <a:pt x="0" y="42892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4816593" cy="166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95300" y="8901931"/>
            <a:ext cx="13664400" cy="2300938"/>
            <a:chOff x="0" y="0"/>
            <a:chExt cx="18219200" cy="306791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095900" y="0"/>
              <a:ext cx="16027400" cy="91432"/>
              <a:chOff x="0" y="0"/>
              <a:chExt cx="3165906" cy="1806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165906" cy="18061"/>
              </a:xfrm>
              <a:custGeom>
                <a:avLst/>
                <a:gdLst/>
                <a:ahLst/>
                <a:cxnLst/>
                <a:rect r="r" b="b" t="t" l="l"/>
                <a:pathLst>
                  <a:path h="18061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18061"/>
                    </a:lnTo>
                    <a:lnTo>
                      <a:pt x="0" y="18061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3165906" cy="141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993454"/>
              <a:ext cx="2788000" cy="75690"/>
              <a:chOff x="0" y="0"/>
              <a:chExt cx="547795" cy="1487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570400" y="993454"/>
              <a:ext cx="2788000" cy="75690"/>
              <a:chOff x="0" y="0"/>
              <a:chExt cx="547795" cy="1487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3860800" y="993454"/>
              <a:ext cx="2788000" cy="75690"/>
              <a:chOff x="0" y="0"/>
              <a:chExt cx="547795" cy="1487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5431200" y="993454"/>
              <a:ext cx="2788000" cy="75690"/>
              <a:chOff x="0" y="0"/>
              <a:chExt cx="547795" cy="1487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7715600" y="993454"/>
              <a:ext cx="2788000" cy="75690"/>
              <a:chOff x="0" y="0"/>
              <a:chExt cx="547795" cy="1487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0" y="2992227"/>
              <a:ext cx="2788000" cy="75690"/>
              <a:chOff x="0" y="0"/>
              <a:chExt cx="547795" cy="1487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1570400" y="2992227"/>
              <a:ext cx="2788000" cy="75690"/>
              <a:chOff x="0" y="0"/>
              <a:chExt cx="547795" cy="14872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3860800" y="2992227"/>
              <a:ext cx="2788000" cy="75690"/>
              <a:chOff x="0" y="0"/>
              <a:chExt cx="547795" cy="14872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5431200" y="2992227"/>
              <a:ext cx="2788000" cy="75690"/>
              <a:chOff x="0" y="0"/>
              <a:chExt cx="547795" cy="14872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7715600" y="2992227"/>
              <a:ext cx="2788000" cy="75690"/>
              <a:chOff x="0" y="0"/>
              <a:chExt cx="547795" cy="14872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1095900" y="1977931"/>
              <a:ext cx="16027400" cy="91432"/>
              <a:chOff x="0" y="0"/>
              <a:chExt cx="3165906" cy="18061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165906" cy="18061"/>
              </a:xfrm>
              <a:custGeom>
                <a:avLst/>
                <a:gdLst/>
                <a:ahLst/>
                <a:cxnLst/>
                <a:rect r="r" b="b" t="t" l="l"/>
                <a:pathLst>
                  <a:path h="18061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18061"/>
                    </a:lnTo>
                    <a:lnTo>
                      <a:pt x="0" y="18061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123825"/>
                <a:ext cx="3165906" cy="141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45" id="45"/>
          <p:cNvGrpSpPr/>
          <p:nvPr/>
        </p:nvGrpSpPr>
        <p:grpSpPr>
          <a:xfrm rot="5400000">
            <a:off x="4986297" y="8304334"/>
            <a:ext cx="1299344" cy="2665988"/>
            <a:chOff x="0" y="0"/>
            <a:chExt cx="1732458" cy="3554651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282348" y="1592088"/>
              <a:ext cx="105583" cy="375944"/>
              <a:chOff x="0" y="0"/>
              <a:chExt cx="39938" cy="142206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1370255" y="1592088"/>
              <a:ext cx="105583" cy="375944"/>
              <a:chOff x="0" y="0"/>
              <a:chExt cx="39938" cy="142206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282348" y="2920002"/>
              <a:ext cx="105583" cy="375944"/>
              <a:chOff x="0" y="0"/>
              <a:chExt cx="39938" cy="142206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1370255" y="2920002"/>
              <a:ext cx="105583" cy="375944"/>
              <a:chOff x="0" y="0"/>
              <a:chExt cx="39938" cy="142206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58" id="58"/>
            <p:cNvSpPr/>
            <p:nvPr/>
          </p:nvSpPr>
          <p:spPr>
            <a:xfrm flipH="false" flipV="false" rot="-10800000">
              <a:off x="0" y="0"/>
              <a:ext cx="1732458" cy="1592088"/>
            </a:xfrm>
            <a:custGeom>
              <a:avLst/>
              <a:gdLst/>
              <a:ahLst/>
              <a:cxnLst/>
              <a:rect r="r" b="b" t="t" l="l"/>
              <a:pathLst>
                <a:path h="1592088" w="1732458">
                  <a:moveTo>
                    <a:pt x="0" y="0"/>
                  </a:moveTo>
                  <a:lnTo>
                    <a:pt x="1732458" y="0"/>
                  </a:lnTo>
                  <a:lnTo>
                    <a:pt x="1732458" y="1592088"/>
                  </a:lnTo>
                  <a:lnTo>
                    <a:pt x="0" y="1592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59" id="59"/>
            <p:cNvGrpSpPr/>
            <p:nvPr/>
          </p:nvGrpSpPr>
          <p:grpSpPr>
            <a:xfrm rot="-10800000">
              <a:off x="325405" y="1362050"/>
              <a:ext cx="1101376" cy="2192601"/>
              <a:chOff x="0" y="0"/>
              <a:chExt cx="544375" cy="1083733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-10800000">
              <a:off x="513197" y="2397445"/>
              <a:ext cx="725791" cy="710565"/>
              <a:chOff x="0" y="0"/>
              <a:chExt cx="358736" cy="35121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-10800000">
              <a:off x="371084" y="1453409"/>
              <a:ext cx="1010017" cy="527848"/>
              <a:chOff x="0" y="0"/>
              <a:chExt cx="499220" cy="260899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-10800000">
              <a:off x="968974" y="1393011"/>
              <a:ext cx="335996" cy="40604"/>
              <a:chOff x="0" y="0"/>
              <a:chExt cx="166072" cy="20069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-10800000">
              <a:off x="447216" y="1393011"/>
              <a:ext cx="335996" cy="40604"/>
              <a:chOff x="0" y="0"/>
              <a:chExt cx="166072" cy="20069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-9870462">
              <a:off x="1367038" y="2151233"/>
              <a:ext cx="183427" cy="67834"/>
              <a:chOff x="0" y="0"/>
              <a:chExt cx="90662" cy="33528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9883450">
              <a:off x="181961" y="2150933"/>
              <a:ext cx="183427" cy="67834"/>
              <a:chOff x="0" y="0"/>
              <a:chExt cx="90662" cy="33528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397295" y="2045092"/>
              <a:ext cx="963597" cy="295400"/>
              <a:chOff x="0" y="0"/>
              <a:chExt cx="597833" cy="183271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382959" y="2270562"/>
              <a:ext cx="108528" cy="999194"/>
              <a:chOff x="0" y="0"/>
              <a:chExt cx="39938" cy="367705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1272016" y="2270562"/>
              <a:ext cx="108528" cy="999194"/>
              <a:chOff x="0" y="0"/>
              <a:chExt cx="39938" cy="367705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-10800000">
              <a:off x="397295" y="3162066"/>
              <a:ext cx="963597" cy="295400"/>
              <a:chOff x="0" y="0"/>
              <a:chExt cx="597833" cy="183271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92" id="92"/>
          <p:cNvGrpSpPr/>
          <p:nvPr/>
        </p:nvGrpSpPr>
        <p:grpSpPr>
          <a:xfrm rot="0">
            <a:off x="13887634" y="8901931"/>
            <a:ext cx="13664400" cy="2300938"/>
            <a:chOff x="0" y="0"/>
            <a:chExt cx="18219200" cy="3067918"/>
          </a:xfrm>
        </p:grpSpPr>
        <p:grpSp>
          <p:nvGrpSpPr>
            <p:cNvPr name="Group 93" id="93"/>
            <p:cNvGrpSpPr/>
            <p:nvPr/>
          </p:nvGrpSpPr>
          <p:grpSpPr>
            <a:xfrm rot="0">
              <a:off x="1095900" y="0"/>
              <a:ext cx="16027400" cy="91432"/>
              <a:chOff x="0" y="0"/>
              <a:chExt cx="3165906" cy="18061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3165906" cy="18061"/>
              </a:xfrm>
              <a:custGeom>
                <a:avLst/>
                <a:gdLst/>
                <a:ahLst/>
                <a:cxnLst/>
                <a:rect r="r" b="b" t="t" l="l"/>
                <a:pathLst>
                  <a:path h="18061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18061"/>
                    </a:lnTo>
                    <a:lnTo>
                      <a:pt x="0" y="18061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0" y="-123825"/>
                <a:ext cx="3165906" cy="141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0" y="993454"/>
              <a:ext cx="2788000" cy="75690"/>
              <a:chOff x="0" y="0"/>
              <a:chExt cx="547795" cy="14872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11570400" y="993454"/>
              <a:ext cx="2788000" cy="75690"/>
              <a:chOff x="0" y="0"/>
              <a:chExt cx="547795" cy="14872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3860800" y="993454"/>
              <a:ext cx="2788000" cy="75690"/>
              <a:chOff x="0" y="0"/>
              <a:chExt cx="547795" cy="14872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15431200" y="993454"/>
              <a:ext cx="2788000" cy="75690"/>
              <a:chOff x="0" y="0"/>
              <a:chExt cx="547795" cy="14872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7715600" y="993454"/>
              <a:ext cx="2788000" cy="75690"/>
              <a:chOff x="0" y="0"/>
              <a:chExt cx="547795" cy="14872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0" y="2992227"/>
              <a:ext cx="2788000" cy="75690"/>
              <a:chOff x="0" y="0"/>
              <a:chExt cx="547795" cy="14872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14" id="114"/>
            <p:cNvGrpSpPr/>
            <p:nvPr/>
          </p:nvGrpSpPr>
          <p:grpSpPr>
            <a:xfrm rot="0">
              <a:off x="11570400" y="2992227"/>
              <a:ext cx="2788000" cy="75690"/>
              <a:chOff x="0" y="0"/>
              <a:chExt cx="547795" cy="14872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0">
              <a:off x="3860800" y="2992227"/>
              <a:ext cx="2788000" cy="75690"/>
              <a:chOff x="0" y="0"/>
              <a:chExt cx="547795" cy="14872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0">
              <a:off x="15431200" y="2992227"/>
              <a:ext cx="2788000" cy="75690"/>
              <a:chOff x="0" y="0"/>
              <a:chExt cx="547795" cy="14872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0">
              <a:off x="7715600" y="2992227"/>
              <a:ext cx="2788000" cy="75690"/>
              <a:chOff x="0" y="0"/>
              <a:chExt cx="547795" cy="14872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6" id="126"/>
            <p:cNvGrpSpPr/>
            <p:nvPr/>
          </p:nvGrpSpPr>
          <p:grpSpPr>
            <a:xfrm rot="0">
              <a:off x="1095900" y="1977931"/>
              <a:ext cx="16027400" cy="91432"/>
              <a:chOff x="0" y="0"/>
              <a:chExt cx="3165906" cy="18061"/>
            </a:xfrm>
          </p:grpSpPr>
          <p:sp>
            <p:nvSpPr>
              <p:cNvPr name="Freeform 127" id="127"/>
              <p:cNvSpPr/>
              <p:nvPr/>
            </p:nvSpPr>
            <p:spPr>
              <a:xfrm flipH="false" flipV="false" rot="0">
                <a:off x="0" y="0"/>
                <a:ext cx="3165906" cy="18061"/>
              </a:xfrm>
              <a:custGeom>
                <a:avLst/>
                <a:gdLst/>
                <a:ahLst/>
                <a:cxnLst/>
                <a:rect r="r" b="b" t="t" l="l"/>
                <a:pathLst>
                  <a:path h="18061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18061"/>
                    </a:lnTo>
                    <a:lnTo>
                      <a:pt x="0" y="18061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128" id="128"/>
              <p:cNvSpPr txBox="true"/>
              <p:nvPr/>
            </p:nvSpPr>
            <p:spPr>
              <a:xfrm>
                <a:off x="0" y="-123825"/>
                <a:ext cx="3165906" cy="141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29" id="129"/>
          <p:cNvGrpSpPr/>
          <p:nvPr/>
        </p:nvGrpSpPr>
        <p:grpSpPr>
          <a:xfrm rot="5400000">
            <a:off x="12783198" y="8275759"/>
            <a:ext cx="1299344" cy="2665988"/>
            <a:chOff x="0" y="0"/>
            <a:chExt cx="1732458" cy="3554651"/>
          </a:xfrm>
        </p:grpSpPr>
        <p:grpSp>
          <p:nvGrpSpPr>
            <p:cNvPr name="Group 130" id="130"/>
            <p:cNvGrpSpPr/>
            <p:nvPr/>
          </p:nvGrpSpPr>
          <p:grpSpPr>
            <a:xfrm rot="0">
              <a:off x="282348" y="1592088"/>
              <a:ext cx="105583" cy="375944"/>
              <a:chOff x="0" y="0"/>
              <a:chExt cx="39938" cy="142206"/>
            </a:xfrm>
          </p:grpSpPr>
          <p:sp>
            <p:nvSpPr>
              <p:cNvPr name="Freeform 131" id="131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2" id="132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3" id="133"/>
            <p:cNvGrpSpPr/>
            <p:nvPr/>
          </p:nvGrpSpPr>
          <p:grpSpPr>
            <a:xfrm rot="0">
              <a:off x="1370255" y="1592088"/>
              <a:ext cx="105583" cy="375944"/>
              <a:chOff x="0" y="0"/>
              <a:chExt cx="39938" cy="142206"/>
            </a:xfrm>
          </p:grpSpPr>
          <p:sp>
            <p:nvSpPr>
              <p:cNvPr name="Freeform 134" id="134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5" id="135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6" id="136"/>
            <p:cNvGrpSpPr/>
            <p:nvPr/>
          </p:nvGrpSpPr>
          <p:grpSpPr>
            <a:xfrm rot="0">
              <a:off x="282348" y="2920002"/>
              <a:ext cx="105583" cy="375944"/>
              <a:chOff x="0" y="0"/>
              <a:chExt cx="39938" cy="142206"/>
            </a:xfrm>
          </p:grpSpPr>
          <p:sp>
            <p:nvSpPr>
              <p:cNvPr name="Freeform 137" id="137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8" id="138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9" id="139"/>
            <p:cNvGrpSpPr/>
            <p:nvPr/>
          </p:nvGrpSpPr>
          <p:grpSpPr>
            <a:xfrm rot="0">
              <a:off x="1370255" y="2920002"/>
              <a:ext cx="105583" cy="375944"/>
              <a:chOff x="0" y="0"/>
              <a:chExt cx="39938" cy="142206"/>
            </a:xfrm>
          </p:grpSpPr>
          <p:sp>
            <p:nvSpPr>
              <p:cNvPr name="Freeform 140" id="140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1" id="141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42" id="142"/>
            <p:cNvSpPr/>
            <p:nvPr/>
          </p:nvSpPr>
          <p:spPr>
            <a:xfrm flipH="false" flipV="false" rot="-10800000">
              <a:off x="0" y="0"/>
              <a:ext cx="1732458" cy="1592088"/>
            </a:xfrm>
            <a:custGeom>
              <a:avLst/>
              <a:gdLst/>
              <a:ahLst/>
              <a:cxnLst/>
              <a:rect r="r" b="b" t="t" l="l"/>
              <a:pathLst>
                <a:path h="1592088" w="1732458">
                  <a:moveTo>
                    <a:pt x="0" y="0"/>
                  </a:moveTo>
                  <a:lnTo>
                    <a:pt x="1732458" y="0"/>
                  </a:lnTo>
                  <a:lnTo>
                    <a:pt x="1732458" y="1592088"/>
                  </a:lnTo>
                  <a:lnTo>
                    <a:pt x="0" y="1592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143" id="143"/>
            <p:cNvGrpSpPr/>
            <p:nvPr/>
          </p:nvGrpSpPr>
          <p:grpSpPr>
            <a:xfrm rot="-10800000">
              <a:off x="325405" y="1362050"/>
              <a:ext cx="1101376" cy="2192601"/>
              <a:chOff x="0" y="0"/>
              <a:chExt cx="544375" cy="1083733"/>
            </a:xfrm>
          </p:grpSpPr>
          <p:sp>
            <p:nvSpPr>
              <p:cNvPr name="Freeform 144" id="144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145" id="145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6" id="146"/>
            <p:cNvGrpSpPr/>
            <p:nvPr/>
          </p:nvGrpSpPr>
          <p:grpSpPr>
            <a:xfrm rot="-10800000">
              <a:off x="513197" y="2397445"/>
              <a:ext cx="725791" cy="710565"/>
              <a:chOff x="0" y="0"/>
              <a:chExt cx="358736" cy="351210"/>
            </a:xfrm>
          </p:grpSpPr>
          <p:sp>
            <p:nvSpPr>
              <p:cNvPr name="Freeform 147" id="147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48" id="148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9" id="149"/>
            <p:cNvGrpSpPr/>
            <p:nvPr/>
          </p:nvGrpSpPr>
          <p:grpSpPr>
            <a:xfrm rot="-10800000">
              <a:off x="371084" y="1453409"/>
              <a:ext cx="1010017" cy="527848"/>
              <a:chOff x="0" y="0"/>
              <a:chExt cx="499220" cy="260899"/>
            </a:xfrm>
          </p:grpSpPr>
          <p:sp>
            <p:nvSpPr>
              <p:cNvPr name="Freeform 150" id="150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51" id="151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52" id="152"/>
            <p:cNvGrpSpPr/>
            <p:nvPr/>
          </p:nvGrpSpPr>
          <p:grpSpPr>
            <a:xfrm rot="-10800000">
              <a:off x="968974" y="1393011"/>
              <a:ext cx="335996" cy="40604"/>
              <a:chOff x="0" y="0"/>
              <a:chExt cx="166072" cy="20069"/>
            </a:xfrm>
          </p:grpSpPr>
          <p:sp>
            <p:nvSpPr>
              <p:cNvPr name="Freeform 153" id="153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54" id="154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55" id="155"/>
            <p:cNvGrpSpPr/>
            <p:nvPr/>
          </p:nvGrpSpPr>
          <p:grpSpPr>
            <a:xfrm rot="-10800000">
              <a:off x="447216" y="1393011"/>
              <a:ext cx="335996" cy="40604"/>
              <a:chOff x="0" y="0"/>
              <a:chExt cx="166072" cy="20069"/>
            </a:xfrm>
          </p:grpSpPr>
          <p:sp>
            <p:nvSpPr>
              <p:cNvPr name="Freeform 156" id="156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57" id="157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58" id="158"/>
            <p:cNvGrpSpPr/>
            <p:nvPr/>
          </p:nvGrpSpPr>
          <p:grpSpPr>
            <a:xfrm rot="-9870462">
              <a:off x="1367038" y="2151233"/>
              <a:ext cx="183427" cy="67834"/>
              <a:chOff x="0" y="0"/>
              <a:chExt cx="90662" cy="33528"/>
            </a:xfrm>
          </p:grpSpPr>
          <p:sp>
            <p:nvSpPr>
              <p:cNvPr name="Freeform 159" id="159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60" id="160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61" id="161"/>
            <p:cNvGrpSpPr/>
            <p:nvPr/>
          </p:nvGrpSpPr>
          <p:grpSpPr>
            <a:xfrm rot="9883450">
              <a:off x="181961" y="2150933"/>
              <a:ext cx="183427" cy="67834"/>
              <a:chOff x="0" y="0"/>
              <a:chExt cx="90662" cy="33528"/>
            </a:xfrm>
          </p:grpSpPr>
          <p:sp>
            <p:nvSpPr>
              <p:cNvPr name="Freeform 162" id="162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63" id="163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64" id="164"/>
            <p:cNvGrpSpPr/>
            <p:nvPr/>
          </p:nvGrpSpPr>
          <p:grpSpPr>
            <a:xfrm rot="0">
              <a:off x="397295" y="2045092"/>
              <a:ext cx="963597" cy="295400"/>
              <a:chOff x="0" y="0"/>
              <a:chExt cx="597833" cy="183271"/>
            </a:xfrm>
          </p:grpSpPr>
          <p:sp>
            <p:nvSpPr>
              <p:cNvPr name="Freeform 165" id="165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66" id="166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67" id="167"/>
            <p:cNvGrpSpPr/>
            <p:nvPr/>
          </p:nvGrpSpPr>
          <p:grpSpPr>
            <a:xfrm rot="0">
              <a:off x="382959" y="2270562"/>
              <a:ext cx="108528" cy="999194"/>
              <a:chOff x="0" y="0"/>
              <a:chExt cx="39938" cy="367705"/>
            </a:xfrm>
          </p:grpSpPr>
          <p:sp>
            <p:nvSpPr>
              <p:cNvPr name="Freeform 168" id="168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9" id="169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0" id="170"/>
            <p:cNvGrpSpPr/>
            <p:nvPr/>
          </p:nvGrpSpPr>
          <p:grpSpPr>
            <a:xfrm rot="0">
              <a:off x="1272016" y="2270562"/>
              <a:ext cx="108528" cy="999194"/>
              <a:chOff x="0" y="0"/>
              <a:chExt cx="39938" cy="367705"/>
            </a:xfrm>
          </p:grpSpPr>
          <p:sp>
            <p:nvSpPr>
              <p:cNvPr name="Freeform 171" id="171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2" id="172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3" id="173"/>
            <p:cNvGrpSpPr/>
            <p:nvPr/>
          </p:nvGrpSpPr>
          <p:grpSpPr>
            <a:xfrm rot="-10800000">
              <a:off x="397295" y="3162066"/>
              <a:ext cx="963597" cy="295400"/>
              <a:chOff x="0" y="0"/>
              <a:chExt cx="597833" cy="183271"/>
            </a:xfrm>
          </p:grpSpPr>
          <p:sp>
            <p:nvSpPr>
              <p:cNvPr name="Freeform 174" id="174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75" id="175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sp>
        <p:nvSpPr>
          <p:cNvPr name="Freeform 176" id="176"/>
          <p:cNvSpPr/>
          <p:nvPr/>
        </p:nvSpPr>
        <p:spPr>
          <a:xfrm flipH="false" flipV="false" rot="0">
            <a:off x="901020" y="1859676"/>
            <a:ext cx="7788433" cy="5997876"/>
          </a:xfrm>
          <a:custGeom>
            <a:avLst/>
            <a:gdLst/>
            <a:ahLst/>
            <a:cxnLst/>
            <a:rect r="r" b="b" t="t" l="l"/>
            <a:pathLst>
              <a:path h="5997876" w="7788433">
                <a:moveTo>
                  <a:pt x="0" y="0"/>
                </a:moveTo>
                <a:lnTo>
                  <a:pt x="7788433" y="0"/>
                </a:lnTo>
                <a:lnTo>
                  <a:pt x="7788433" y="5997876"/>
                </a:lnTo>
                <a:lnTo>
                  <a:pt x="0" y="5997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7" id="177"/>
          <p:cNvSpPr/>
          <p:nvPr/>
        </p:nvSpPr>
        <p:spPr>
          <a:xfrm flipH="false" flipV="false" rot="0">
            <a:off x="9327608" y="1856535"/>
            <a:ext cx="7931692" cy="6001017"/>
          </a:xfrm>
          <a:custGeom>
            <a:avLst/>
            <a:gdLst/>
            <a:ahLst/>
            <a:cxnLst/>
            <a:rect r="r" b="b" t="t" l="l"/>
            <a:pathLst>
              <a:path h="6001017" w="7931692">
                <a:moveTo>
                  <a:pt x="0" y="0"/>
                </a:moveTo>
                <a:lnTo>
                  <a:pt x="7931692" y="0"/>
                </a:lnTo>
                <a:lnTo>
                  <a:pt x="7931692" y="6001017"/>
                </a:lnTo>
                <a:lnTo>
                  <a:pt x="0" y="60010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8" id="178"/>
          <p:cNvSpPr txBox="true"/>
          <p:nvPr/>
        </p:nvSpPr>
        <p:spPr>
          <a:xfrm rot="0">
            <a:off x="4322511" y="132189"/>
            <a:ext cx="9642978" cy="117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48"/>
              </a:lnSpc>
            </a:pPr>
            <a:r>
              <a:rPr lang="en-US" sz="6820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Marketplace overview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087421" y="44319"/>
            <a:ext cx="11215802" cy="10031560"/>
            <a:chOff x="0" y="0"/>
            <a:chExt cx="2953956" cy="26420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3956" cy="2642057"/>
            </a:xfrm>
            <a:custGeom>
              <a:avLst/>
              <a:gdLst/>
              <a:ahLst/>
              <a:cxnLst/>
              <a:rect r="r" b="b" t="t" l="l"/>
              <a:pathLst>
                <a:path h="26420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642057"/>
                  </a:lnTo>
                  <a:lnTo>
                    <a:pt x="0" y="26420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953956" cy="2765882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8467617" y="440252"/>
            <a:ext cx="13664400" cy="9406495"/>
            <a:chOff x="0" y="0"/>
            <a:chExt cx="18219200" cy="1254199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095900" y="0"/>
              <a:ext cx="16027400" cy="229839"/>
              <a:chOff x="0" y="0"/>
              <a:chExt cx="3165906" cy="45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165906" cy="45400"/>
              </a:xfrm>
              <a:custGeom>
                <a:avLst/>
                <a:gdLst/>
                <a:ahLst/>
                <a:cxnLst/>
                <a:rect r="r" b="b" t="t" l="l"/>
                <a:pathLst>
                  <a:path h="45400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5400"/>
                    </a:lnTo>
                    <a:lnTo>
                      <a:pt x="0" y="45400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3165906" cy="169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2551766"/>
              <a:ext cx="2788000" cy="98387"/>
              <a:chOff x="0" y="0"/>
              <a:chExt cx="547795" cy="1933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9331"/>
              </a:xfrm>
              <a:custGeom>
                <a:avLst/>
                <a:gdLst/>
                <a:ahLst/>
                <a:cxnLst/>
                <a:rect r="r" b="b" t="t" l="l"/>
                <a:pathLst>
                  <a:path h="19331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9331"/>
                    </a:lnTo>
                    <a:lnTo>
                      <a:pt x="0" y="1933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31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570400" y="2551766"/>
              <a:ext cx="2788000" cy="98387"/>
              <a:chOff x="0" y="0"/>
              <a:chExt cx="547795" cy="1933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9331"/>
              </a:xfrm>
              <a:custGeom>
                <a:avLst/>
                <a:gdLst/>
                <a:ahLst/>
                <a:cxnLst/>
                <a:rect r="r" b="b" t="t" l="l"/>
                <a:pathLst>
                  <a:path h="19331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9331"/>
                    </a:lnTo>
                    <a:lnTo>
                      <a:pt x="0" y="1933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31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3860800" y="2551766"/>
              <a:ext cx="2788000" cy="98387"/>
              <a:chOff x="0" y="0"/>
              <a:chExt cx="547795" cy="1933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9331"/>
              </a:xfrm>
              <a:custGeom>
                <a:avLst/>
                <a:gdLst/>
                <a:ahLst/>
                <a:cxnLst/>
                <a:rect r="r" b="b" t="t" l="l"/>
                <a:pathLst>
                  <a:path h="19331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9331"/>
                    </a:lnTo>
                    <a:lnTo>
                      <a:pt x="0" y="1933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31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5431200" y="2551766"/>
              <a:ext cx="2788000" cy="98387"/>
              <a:chOff x="0" y="0"/>
              <a:chExt cx="547795" cy="1933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547795" cy="19331"/>
              </a:xfrm>
              <a:custGeom>
                <a:avLst/>
                <a:gdLst/>
                <a:ahLst/>
                <a:cxnLst/>
                <a:rect r="r" b="b" t="t" l="l"/>
                <a:pathLst>
                  <a:path h="19331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9331"/>
                    </a:lnTo>
                    <a:lnTo>
                      <a:pt x="0" y="1933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23825"/>
                <a:ext cx="547795" cy="1431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7715600" y="2551766"/>
              <a:ext cx="2788000" cy="98387"/>
              <a:chOff x="0" y="0"/>
              <a:chExt cx="547795" cy="19331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47795" cy="19331"/>
              </a:xfrm>
              <a:custGeom>
                <a:avLst/>
                <a:gdLst/>
                <a:ahLst/>
                <a:cxnLst/>
                <a:rect r="r" b="b" t="t" l="l"/>
                <a:pathLst>
                  <a:path h="19331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9331"/>
                    </a:lnTo>
                    <a:lnTo>
                      <a:pt x="0" y="1933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23825"/>
                <a:ext cx="547795" cy="1431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7576239"/>
              <a:ext cx="2788000" cy="98387"/>
              <a:chOff x="0" y="0"/>
              <a:chExt cx="547795" cy="19331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547795" cy="19331"/>
              </a:xfrm>
              <a:custGeom>
                <a:avLst/>
                <a:gdLst/>
                <a:ahLst/>
                <a:cxnLst/>
                <a:rect r="r" b="b" t="t" l="l"/>
                <a:pathLst>
                  <a:path h="19331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9331"/>
                    </a:lnTo>
                    <a:lnTo>
                      <a:pt x="0" y="1933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23825"/>
                <a:ext cx="547795" cy="1431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11570400" y="7576239"/>
              <a:ext cx="2788000" cy="98387"/>
              <a:chOff x="0" y="0"/>
              <a:chExt cx="547795" cy="19331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47795" cy="19331"/>
              </a:xfrm>
              <a:custGeom>
                <a:avLst/>
                <a:gdLst/>
                <a:ahLst/>
                <a:cxnLst/>
                <a:rect r="r" b="b" t="t" l="l"/>
                <a:pathLst>
                  <a:path h="19331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9331"/>
                    </a:lnTo>
                    <a:lnTo>
                      <a:pt x="0" y="1933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123825"/>
                <a:ext cx="547795" cy="1431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3860800" y="7576239"/>
              <a:ext cx="2788000" cy="98387"/>
              <a:chOff x="0" y="0"/>
              <a:chExt cx="547795" cy="19331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47795" cy="19331"/>
              </a:xfrm>
              <a:custGeom>
                <a:avLst/>
                <a:gdLst/>
                <a:ahLst/>
                <a:cxnLst/>
                <a:rect r="r" b="b" t="t" l="l"/>
                <a:pathLst>
                  <a:path h="19331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9331"/>
                    </a:lnTo>
                    <a:lnTo>
                      <a:pt x="0" y="1933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123825"/>
                <a:ext cx="547795" cy="1431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15431200" y="7576239"/>
              <a:ext cx="2788000" cy="98387"/>
              <a:chOff x="0" y="0"/>
              <a:chExt cx="547795" cy="1933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47795" cy="19331"/>
              </a:xfrm>
              <a:custGeom>
                <a:avLst/>
                <a:gdLst/>
                <a:ahLst/>
                <a:cxnLst/>
                <a:rect r="r" b="b" t="t" l="l"/>
                <a:pathLst>
                  <a:path h="19331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9331"/>
                    </a:lnTo>
                    <a:lnTo>
                      <a:pt x="0" y="1933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123825"/>
                <a:ext cx="547795" cy="1431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7715600" y="7576239"/>
              <a:ext cx="2788000" cy="98387"/>
              <a:chOff x="0" y="0"/>
              <a:chExt cx="547795" cy="19331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47795" cy="19331"/>
              </a:xfrm>
              <a:custGeom>
                <a:avLst/>
                <a:gdLst/>
                <a:ahLst/>
                <a:cxnLst/>
                <a:rect r="r" b="b" t="t" l="l"/>
                <a:pathLst>
                  <a:path h="19331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9331"/>
                    </a:lnTo>
                    <a:lnTo>
                      <a:pt x="0" y="1933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123825"/>
                <a:ext cx="547795" cy="1431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1095900" y="4972080"/>
              <a:ext cx="16027400" cy="229839"/>
              <a:chOff x="0" y="0"/>
              <a:chExt cx="3165906" cy="454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165906" cy="45400"/>
              </a:xfrm>
              <a:custGeom>
                <a:avLst/>
                <a:gdLst/>
                <a:ahLst/>
                <a:cxnLst/>
                <a:rect r="r" b="b" t="t" l="l"/>
                <a:pathLst>
                  <a:path h="45400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5400"/>
                    </a:lnTo>
                    <a:lnTo>
                      <a:pt x="0" y="45400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123825"/>
                <a:ext cx="3165906" cy="169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1095900" y="10059079"/>
              <a:ext cx="16027400" cy="229839"/>
              <a:chOff x="0" y="0"/>
              <a:chExt cx="3165906" cy="454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165906" cy="45400"/>
              </a:xfrm>
              <a:custGeom>
                <a:avLst/>
                <a:gdLst/>
                <a:ahLst/>
                <a:cxnLst/>
                <a:rect r="r" b="b" t="t" l="l"/>
                <a:pathLst>
                  <a:path h="45400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5400"/>
                    </a:lnTo>
                    <a:lnTo>
                      <a:pt x="0" y="45400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123825"/>
                <a:ext cx="3165906" cy="169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743600" y="10173999"/>
              <a:ext cx="14954403" cy="2367995"/>
              <a:chOff x="0" y="0"/>
              <a:chExt cx="2953956" cy="46775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2953956" cy="467752"/>
              </a:xfrm>
              <a:custGeom>
                <a:avLst/>
                <a:gdLst/>
                <a:ahLst/>
                <a:cxnLst/>
                <a:rect r="r" b="b" t="t" l="l"/>
                <a:pathLst>
                  <a:path h="467752" w="2953956">
                    <a:moveTo>
                      <a:pt x="0" y="0"/>
                    </a:moveTo>
                    <a:lnTo>
                      <a:pt x="2953956" y="0"/>
                    </a:lnTo>
                    <a:lnTo>
                      <a:pt x="2953956" y="467752"/>
                    </a:lnTo>
                    <a:lnTo>
                      <a:pt x="0" y="467752"/>
                    </a:lnTo>
                    <a:close/>
                  </a:path>
                </a:pathLst>
              </a:custGeom>
              <a:solidFill>
                <a:srgbClr val="F5F1DC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123825"/>
                <a:ext cx="2953956" cy="5915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sp>
        <p:nvSpPr>
          <p:cNvPr name="Freeform 48" id="48"/>
          <p:cNvSpPr/>
          <p:nvPr/>
        </p:nvSpPr>
        <p:spPr>
          <a:xfrm flipH="false" flipV="false" rot="0">
            <a:off x="9904191" y="2191385"/>
            <a:ext cx="7922451" cy="5836545"/>
          </a:xfrm>
          <a:custGeom>
            <a:avLst/>
            <a:gdLst/>
            <a:ahLst/>
            <a:cxnLst/>
            <a:rect r="r" b="b" t="t" l="l"/>
            <a:pathLst>
              <a:path h="5836545" w="7922451">
                <a:moveTo>
                  <a:pt x="0" y="0"/>
                </a:moveTo>
                <a:lnTo>
                  <a:pt x="7922451" y="0"/>
                </a:lnTo>
                <a:lnTo>
                  <a:pt x="7922451" y="5836544"/>
                </a:lnTo>
                <a:lnTo>
                  <a:pt x="0" y="583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44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696526" y="194945"/>
            <a:ext cx="8266630" cy="148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Total ride count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92260" y="2081342"/>
            <a:ext cx="8751740" cy="598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Pre-COVID months are loosely linked to seasonality with warmer months, June and July, seeing more rides.</a:t>
            </a:r>
          </a:p>
          <a:p>
            <a:pPr algn="l"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COVID ride counts see peak in May, aligning with reopening timelines for NYC but  there’s a sharp drop in June.</a:t>
            </a:r>
          </a:p>
          <a:p>
            <a:pPr algn="l"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Post-COVID ride counts tend to trend generally upwards, suggesting a slow but steady recovery in taxi ridership.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B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040867" cy="536849"/>
              </a:xfrm>
              <a:custGeom>
                <a:avLst/>
                <a:gdLst/>
                <a:ahLst/>
                <a:cxnLst/>
                <a:rect r="r" b="b" t="t" l="l"/>
                <a:pathLst>
                  <a:path h="536849" w="3040867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3001575" y="-4846778"/>
            <a:ext cx="19161165" cy="13025544"/>
            <a:chOff x="0" y="0"/>
            <a:chExt cx="25548220" cy="17367392"/>
          </a:xfrm>
        </p:grpSpPr>
        <p:sp>
          <p:nvSpPr>
            <p:cNvPr name="AutoShape 19" id="19"/>
            <p:cNvSpPr/>
            <p:nvPr/>
          </p:nvSpPr>
          <p:spPr>
            <a:xfrm flipH="true" flipV="true">
              <a:off x="1009437" y="590587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H="true" flipV="true">
              <a:off x="5655590" y="11179158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H="true" flipV="true">
              <a:off x="968066" y="10796240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1192312" y="844235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 flipV="true">
              <a:off x="3683004" y="8940315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flipH="true" flipV="true">
              <a:off x="8721963" y="7684267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171522" y="12469523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H="true" flipV="true">
              <a:off x="11652322" y="8427303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flipH="true" flipV="true">
              <a:off x="7626352" y="5901267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H="true" flipV="true">
              <a:off x="3965615" y="1158999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 flipH="true" flipV="true">
              <a:off x="9428268" y="5449610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 flipH="true" flipV="true">
              <a:off x="3542740" y="637145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H="true" flipV="true">
              <a:off x="6316043" y="9519097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5866075" y="648073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 flipV="true">
              <a:off x="9168512" y="9928842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3814664" y="1520212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 flipV="true">
              <a:off x="9127141" y="14819208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H="true" flipV="true">
              <a:off x="9351387" y="1246532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11842079" y="12963284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 flipH="true" flipV="true">
              <a:off x="16881038" y="11707235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H="true" flipV="true">
              <a:off x="8330597" y="16492491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 flipH="true" flipV="true">
              <a:off x="19811397" y="12450271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5785427" y="9924235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H="true" flipV="true">
              <a:off x="12124690" y="1561296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7587343" y="9472579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 flipV="true">
              <a:off x="11701815" y="1039442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H="true" flipV="true">
              <a:off x="14475118" y="1354206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 flipH="true" flipV="true">
              <a:off x="14025150" y="10503701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 flipH="true" flipV="true">
              <a:off x="14096112" y="60738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 flipH="true" flipV="true">
              <a:off x="18742264" y="5880671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 flipH="true" flipV="true">
              <a:off x="14054741" y="549775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 flipH="true" flipV="true">
              <a:off x="14278987" y="314387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H="true" flipV="true">
              <a:off x="16769679" y="364182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 flipH="true" flipV="true">
              <a:off x="21808638" y="2385779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 flipH="true" flipV="true">
              <a:off x="13258197" y="7171035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 flipH="true" flipV="true">
              <a:off x="24738997" y="3128816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5" id="55"/>
            <p:cNvSpPr/>
            <p:nvPr/>
          </p:nvSpPr>
          <p:spPr>
            <a:xfrm flipH="true" flipV="true">
              <a:off x="20713027" y="602780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H="true" flipV="true">
              <a:off x="17052290" y="629151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 flipH="true" flipV="true">
              <a:off x="22514943" y="151123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 flipH="true" flipV="true">
              <a:off x="16629415" y="107297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19402718" y="4220610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0" id="60"/>
            <p:cNvSpPr/>
            <p:nvPr/>
          </p:nvSpPr>
          <p:spPr>
            <a:xfrm flipH="true" flipV="true">
              <a:off x="18952750" y="118224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1" id="61"/>
          <p:cNvGrpSpPr/>
          <p:nvPr/>
        </p:nvGrpSpPr>
        <p:grpSpPr>
          <a:xfrm rot="-5400000">
            <a:off x="-433335" y="-609767"/>
            <a:ext cx="11215802" cy="11339731"/>
            <a:chOff x="0" y="0"/>
            <a:chExt cx="2953956" cy="2986596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2953956" cy="2986596"/>
            </a:xfrm>
            <a:custGeom>
              <a:avLst/>
              <a:gdLst/>
              <a:ahLst/>
              <a:cxnLst/>
              <a:rect r="r" b="b" t="t" l="l"/>
              <a:pathLst>
                <a:path h="2986596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986596"/>
                  </a:lnTo>
                  <a:lnTo>
                    <a:pt x="0" y="2986596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123825"/>
              <a:ext cx="2953956" cy="3110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64" id="64"/>
          <p:cNvSpPr/>
          <p:nvPr/>
        </p:nvSpPr>
        <p:spPr>
          <a:xfrm flipH="false" flipV="false" rot="0">
            <a:off x="11254280" y="2550629"/>
            <a:ext cx="6154876" cy="5628136"/>
          </a:xfrm>
          <a:custGeom>
            <a:avLst/>
            <a:gdLst/>
            <a:ahLst/>
            <a:cxnLst/>
            <a:rect r="r" b="b" t="t" l="l"/>
            <a:pathLst>
              <a:path h="5628136" w="6154876">
                <a:moveTo>
                  <a:pt x="0" y="0"/>
                </a:moveTo>
                <a:lnTo>
                  <a:pt x="6154876" y="0"/>
                </a:lnTo>
                <a:lnTo>
                  <a:pt x="6154876" y="5628136"/>
                </a:lnTo>
                <a:lnTo>
                  <a:pt x="0" y="5628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47" r="0" b="-1247"/>
            </a:stretch>
          </a:blipFill>
        </p:spPr>
      </p:sp>
      <p:sp>
        <p:nvSpPr>
          <p:cNvPr name="TextBox 65" id="65"/>
          <p:cNvSpPr txBox="true"/>
          <p:nvPr/>
        </p:nvSpPr>
        <p:spPr>
          <a:xfrm rot="0">
            <a:off x="1028700" y="363619"/>
            <a:ext cx="15266591" cy="130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Popular pickup days fo</a:t>
            </a:r>
            <a:r>
              <a:rPr lang="en-US" sz="7600">
                <a:solidFill>
                  <a:srgbClr val="EAEA28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r each period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-107765" y="2121435"/>
            <a:ext cx="10564662" cy="640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6" indent="-431798" lvl="1">
              <a:lnSpc>
                <a:spcPts val="57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Pre-Covid Period:</a:t>
            </a:r>
            <a:r>
              <a:rPr lang="en-US" sz="39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Fridays had the highest number of pickups, followed by Thursdays and Wednesdays. 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Covid Period: </a:t>
            </a:r>
            <a:r>
              <a:rPr lang="en-US" sz="39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Wednesdays had the most popular pickup day, closely followed by Thursdays and Fridays. 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Post-Covid Period:</a:t>
            </a:r>
            <a:r>
              <a:rPr lang="en-US" sz="39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Fridays once again stood out as the peak pickup day, with Thursdays and Wednesdays following closely behind.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493987" y="-5537089"/>
            <a:ext cx="9506884" cy="19485457"/>
            <a:chOff x="0" y="0"/>
            <a:chExt cx="2503871" cy="5131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3871" cy="5131972"/>
            </a:xfrm>
            <a:custGeom>
              <a:avLst/>
              <a:gdLst/>
              <a:ahLst/>
              <a:cxnLst/>
              <a:rect r="r" b="b" t="t" l="l"/>
              <a:pathLst>
                <a:path h="5131972" w="2503871">
                  <a:moveTo>
                    <a:pt x="0" y="0"/>
                  </a:moveTo>
                  <a:lnTo>
                    <a:pt x="2503871" y="0"/>
                  </a:lnTo>
                  <a:lnTo>
                    <a:pt x="2503871" y="5131972"/>
                  </a:lnTo>
                  <a:lnTo>
                    <a:pt x="0" y="5131972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503871" cy="5255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0697794" y="10895072"/>
            <a:ext cx="2091000" cy="70256"/>
            <a:chOff x="0" y="0"/>
            <a:chExt cx="547795" cy="184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274167" y="1061277"/>
            <a:ext cx="6302997" cy="4470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popular  zones and </a:t>
            </a:r>
          </a:p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covid phases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65916" y="8877653"/>
            <a:ext cx="18288000" cy="162857"/>
            <a:chOff x="0" y="0"/>
            <a:chExt cx="4816593" cy="428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2" cy="42892"/>
            </a:xfrm>
            <a:custGeom>
              <a:avLst/>
              <a:gdLst/>
              <a:ahLst/>
              <a:cxnLst/>
              <a:rect r="r" b="b" t="t" l="l"/>
              <a:pathLst>
                <a:path h="4289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2892"/>
                  </a:lnTo>
                  <a:lnTo>
                    <a:pt x="0" y="42892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23825"/>
              <a:ext cx="4816593" cy="166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495300" y="8901931"/>
            <a:ext cx="13664400" cy="2300938"/>
            <a:chOff x="0" y="0"/>
            <a:chExt cx="18219200" cy="306791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1095900" y="0"/>
              <a:ext cx="16027400" cy="91432"/>
              <a:chOff x="0" y="0"/>
              <a:chExt cx="3165906" cy="1806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165906" cy="18061"/>
              </a:xfrm>
              <a:custGeom>
                <a:avLst/>
                <a:gdLst/>
                <a:ahLst/>
                <a:cxnLst/>
                <a:rect r="r" b="b" t="t" l="l"/>
                <a:pathLst>
                  <a:path h="18061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18061"/>
                    </a:lnTo>
                    <a:lnTo>
                      <a:pt x="0" y="18061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23825"/>
                <a:ext cx="3165906" cy="141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993454"/>
              <a:ext cx="2788000" cy="75690"/>
              <a:chOff x="0" y="0"/>
              <a:chExt cx="547795" cy="1487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1570400" y="993454"/>
              <a:ext cx="2788000" cy="75690"/>
              <a:chOff x="0" y="0"/>
              <a:chExt cx="547795" cy="1487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3860800" y="993454"/>
              <a:ext cx="2788000" cy="75690"/>
              <a:chOff x="0" y="0"/>
              <a:chExt cx="547795" cy="1487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5431200" y="993454"/>
              <a:ext cx="2788000" cy="75690"/>
              <a:chOff x="0" y="0"/>
              <a:chExt cx="547795" cy="1487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7715600" y="993454"/>
              <a:ext cx="2788000" cy="75690"/>
              <a:chOff x="0" y="0"/>
              <a:chExt cx="547795" cy="1487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2992227"/>
              <a:ext cx="2788000" cy="75690"/>
              <a:chOff x="0" y="0"/>
              <a:chExt cx="547795" cy="14872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1570400" y="2992227"/>
              <a:ext cx="2788000" cy="75690"/>
              <a:chOff x="0" y="0"/>
              <a:chExt cx="547795" cy="14872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3860800" y="2992227"/>
              <a:ext cx="2788000" cy="75690"/>
              <a:chOff x="0" y="0"/>
              <a:chExt cx="547795" cy="14872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15431200" y="2992227"/>
              <a:ext cx="2788000" cy="75690"/>
              <a:chOff x="0" y="0"/>
              <a:chExt cx="547795" cy="14872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7715600" y="2992227"/>
              <a:ext cx="2788000" cy="75690"/>
              <a:chOff x="0" y="0"/>
              <a:chExt cx="547795" cy="14872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1095900" y="1977931"/>
              <a:ext cx="16027400" cy="91432"/>
              <a:chOff x="0" y="0"/>
              <a:chExt cx="3165906" cy="18061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3165906" cy="18061"/>
              </a:xfrm>
              <a:custGeom>
                <a:avLst/>
                <a:gdLst/>
                <a:ahLst/>
                <a:cxnLst/>
                <a:rect r="r" b="b" t="t" l="l"/>
                <a:pathLst>
                  <a:path h="18061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18061"/>
                    </a:lnTo>
                    <a:lnTo>
                      <a:pt x="0" y="18061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123825"/>
                <a:ext cx="3165906" cy="141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sp>
        <p:nvSpPr>
          <p:cNvPr name="Freeform 49" id="49"/>
          <p:cNvSpPr/>
          <p:nvPr/>
        </p:nvSpPr>
        <p:spPr>
          <a:xfrm flipH="false" flipV="false" rot="0">
            <a:off x="714771" y="580107"/>
            <a:ext cx="9560805" cy="9126786"/>
          </a:xfrm>
          <a:custGeom>
            <a:avLst/>
            <a:gdLst/>
            <a:ahLst/>
            <a:cxnLst/>
            <a:rect r="r" b="b" t="t" l="l"/>
            <a:pathLst>
              <a:path h="9126786" w="9560805">
                <a:moveTo>
                  <a:pt x="0" y="0"/>
                </a:moveTo>
                <a:lnTo>
                  <a:pt x="9560805" y="0"/>
                </a:lnTo>
                <a:lnTo>
                  <a:pt x="9560805" y="9126786"/>
                </a:lnTo>
                <a:lnTo>
                  <a:pt x="0" y="9126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0">
            <a:off x="13887634" y="8901931"/>
            <a:ext cx="13664400" cy="2300938"/>
            <a:chOff x="0" y="0"/>
            <a:chExt cx="18219200" cy="3067918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1095900" y="0"/>
              <a:ext cx="16027400" cy="91432"/>
              <a:chOff x="0" y="0"/>
              <a:chExt cx="3165906" cy="18061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3165906" cy="18061"/>
              </a:xfrm>
              <a:custGeom>
                <a:avLst/>
                <a:gdLst/>
                <a:ahLst/>
                <a:cxnLst/>
                <a:rect r="r" b="b" t="t" l="l"/>
                <a:pathLst>
                  <a:path h="18061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18061"/>
                    </a:lnTo>
                    <a:lnTo>
                      <a:pt x="0" y="18061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123825"/>
                <a:ext cx="3165906" cy="141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0" y="993454"/>
              <a:ext cx="2788000" cy="75690"/>
              <a:chOff x="0" y="0"/>
              <a:chExt cx="547795" cy="1487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11570400" y="993454"/>
              <a:ext cx="2788000" cy="75690"/>
              <a:chOff x="0" y="0"/>
              <a:chExt cx="547795" cy="14872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3860800" y="993454"/>
              <a:ext cx="2788000" cy="75690"/>
              <a:chOff x="0" y="0"/>
              <a:chExt cx="547795" cy="14872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5431200" y="993454"/>
              <a:ext cx="2788000" cy="75690"/>
              <a:chOff x="0" y="0"/>
              <a:chExt cx="547795" cy="14872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7715600" y="993454"/>
              <a:ext cx="2788000" cy="75690"/>
              <a:chOff x="0" y="0"/>
              <a:chExt cx="547795" cy="14872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0" y="2992227"/>
              <a:ext cx="2788000" cy="75690"/>
              <a:chOff x="0" y="0"/>
              <a:chExt cx="547795" cy="14872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11570400" y="2992227"/>
              <a:ext cx="2788000" cy="75690"/>
              <a:chOff x="0" y="0"/>
              <a:chExt cx="547795" cy="14872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3860800" y="2992227"/>
              <a:ext cx="2788000" cy="75690"/>
              <a:chOff x="0" y="0"/>
              <a:chExt cx="547795" cy="14872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15431200" y="2992227"/>
              <a:ext cx="2788000" cy="75690"/>
              <a:chOff x="0" y="0"/>
              <a:chExt cx="547795" cy="14872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7715600" y="2992227"/>
              <a:ext cx="2788000" cy="75690"/>
              <a:chOff x="0" y="0"/>
              <a:chExt cx="547795" cy="14872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1095900" y="1977931"/>
              <a:ext cx="16027400" cy="91432"/>
              <a:chOff x="0" y="0"/>
              <a:chExt cx="3165906" cy="18061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3165906" cy="18061"/>
              </a:xfrm>
              <a:custGeom>
                <a:avLst/>
                <a:gdLst/>
                <a:ahLst/>
                <a:cxnLst/>
                <a:rect r="r" b="b" t="t" l="l"/>
                <a:pathLst>
                  <a:path h="18061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18061"/>
                    </a:lnTo>
                    <a:lnTo>
                      <a:pt x="0" y="18061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123825"/>
                <a:ext cx="3165906" cy="141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87" id="87"/>
          <p:cNvGrpSpPr/>
          <p:nvPr/>
        </p:nvGrpSpPr>
        <p:grpSpPr>
          <a:xfrm rot="5400000">
            <a:off x="12783198" y="8275759"/>
            <a:ext cx="1299344" cy="2665988"/>
            <a:chOff x="0" y="0"/>
            <a:chExt cx="1732458" cy="3554651"/>
          </a:xfrm>
        </p:grpSpPr>
        <p:grpSp>
          <p:nvGrpSpPr>
            <p:cNvPr name="Group 88" id="88"/>
            <p:cNvGrpSpPr/>
            <p:nvPr/>
          </p:nvGrpSpPr>
          <p:grpSpPr>
            <a:xfrm rot="0">
              <a:off x="282348" y="1592088"/>
              <a:ext cx="105583" cy="375944"/>
              <a:chOff x="0" y="0"/>
              <a:chExt cx="39938" cy="142206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0">
              <a:off x="1370255" y="1592088"/>
              <a:ext cx="105583" cy="375944"/>
              <a:chOff x="0" y="0"/>
              <a:chExt cx="39938" cy="142206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4" id="94"/>
            <p:cNvGrpSpPr/>
            <p:nvPr/>
          </p:nvGrpSpPr>
          <p:grpSpPr>
            <a:xfrm rot="0">
              <a:off x="282348" y="2920002"/>
              <a:ext cx="105583" cy="375944"/>
              <a:chOff x="0" y="0"/>
              <a:chExt cx="39938" cy="142206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6" id="96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7" id="97"/>
            <p:cNvGrpSpPr/>
            <p:nvPr/>
          </p:nvGrpSpPr>
          <p:grpSpPr>
            <a:xfrm rot="0">
              <a:off x="1370255" y="2920002"/>
              <a:ext cx="105583" cy="375944"/>
              <a:chOff x="0" y="0"/>
              <a:chExt cx="39938" cy="142206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9" id="99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00" id="100"/>
            <p:cNvSpPr/>
            <p:nvPr/>
          </p:nvSpPr>
          <p:spPr>
            <a:xfrm flipH="false" flipV="false" rot="-10800000">
              <a:off x="0" y="0"/>
              <a:ext cx="1732458" cy="1592088"/>
            </a:xfrm>
            <a:custGeom>
              <a:avLst/>
              <a:gdLst/>
              <a:ahLst/>
              <a:cxnLst/>
              <a:rect r="r" b="b" t="t" l="l"/>
              <a:pathLst>
                <a:path h="1592088" w="1732458">
                  <a:moveTo>
                    <a:pt x="0" y="0"/>
                  </a:moveTo>
                  <a:lnTo>
                    <a:pt x="1732458" y="0"/>
                  </a:lnTo>
                  <a:lnTo>
                    <a:pt x="1732458" y="1592088"/>
                  </a:lnTo>
                  <a:lnTo>
                    <a:pt x="0" y="1592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0079" r="0" b="-2015"/>
              </a:stretch>
            </a:blipFill>
          </p:spPr>
        </p:sp>
        <p:grpSp>
          <p:nvGrpSpPr>
            <p:cNvPr name="Group 101" id="101"/>
            <p:cNvGrpSpPr/>
            <p:nvPr/>
          </p:nvGrpSpPr>
          <p:grpSpPr>
            <a:xfrm rot="-10800000">
              <a:off x="325405" y="1362050"/>
              <a:ext cx="1101376" cy="2192601"/>
              <a:chOff x="0" y="0"/>
              <a:chExt cx="544375" cy="1083733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-10800000">
              <a:off x="513197" y="2397445"/>
              <a:ext cx="725791" cy="710565"/>
              <a:chOff x="0" y="0"/>
              <a:chExt cx="358736" cy="351210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07" id="107"/>
            <p:cNvGrpSpPr/>
            <p:nvPr/>
          </p:nvGrpSpPr>
          <p:grpSpPr>
            <a:xfrm rot="-10800000">
              <a:off x="371084" y="1453409"/>
              <a:ext cx="1010017" cy="527848"/>
              <a:chOff x="0" y="0"/>
              <a:chExt cx="499220" cy="260899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09" id="109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10" id="110"/>
            <p:cNvGrpSpPr/>
            <p:nvPr/>
          </p:nvGrpSpPr>
          <p:grpSpPr>
            <a:xfrm rot="-10800000">
              <a:off x="968974" y="1393011"/>
              <a:ext cx="335996" cy="40604"/>
              <a:chOff x="0" y="0"/>
              <a:chExt cx="166072" cy="20069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12" id="112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13" id="113"/>
            <p:cNvGrpSpPr/>
            <p:nvPr/>
          </p:nvGrpSpPr>
          <p:grpSpPr>
            <a:xfrm rot="-10800000">
              <a:off x="447216" y="1393011"/>
              <a:ext cx="335996" cy="40604"/>
              <a:chOff x="0" y="0"/>
              <a:chExt cx="166072" cy="20069"/>
            </a:xfrm>
          </p:grpSpPr>
          <p:sp>
            <p:nvSpPr>
              <p:cNvPr name="Freeform 114" id="114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15" id="115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16" id="116"/>
            <p:cNvGrpSpPr/>
            <p:nvPr/>
          </p:nvGrpSpPr>
          <p:grpSpPr>
            <a:xfrm rot="-9870462">
              <a:off x="1367038" y="2151233"/>
              <a:ext cx="183427" cy="67834"/>
              <a:chOff x="0" y="0"/>
              <a:chExt cx="90662" cy="33528"/>
            </a:xfrm>
          </p:grpSpPr>
          <p:sp>
            <p:nvSpPr>
              <p:cNvPr name="Freeform 117" id="117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18" id="118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19" id="119"/>
            <p:cNvGrpSpPr/>
            <p:nvPr/>
          </p:nvGrpSpPr>
          <p:grpSpPr>
            <a:xfrm rot="9883450">
              <a:off x="181961" y="2150933"/>
              <a:ext cx="183427" cy="67834"/>
              <a:chOff x="0" y="0"/>
              <a:chExt cx="90662" cy="33528"/>
            </a:xfrm>
          </p:grpSpPr>
          <p:sp>
            <p:nvSpPr>
              <p:cNvPr name="Freeform 120" id="120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21" id="121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22" id="122"/>
            <p:cNvGrpSpPr/>
            <p:nvPr/>
          </p:nvGrpSpPr>
          <p:grpSpPr>
            <a:xfrm rot="0">
              <a:off x="397295" y="2045092"/>
              <a:ext cx="963597" cy="295400"/>
              <a:chOff x="0" y="0"/>
              <a:chExt cx="597833" cy="183271"/>
            </a:xfrm>
          </p:grpSpPr>
          <p:sp>
            <p:nvSpPr>
              <p:cNvPr name="Freeform 123" id="123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24" id="124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5" id="125"/>
            <p:cNvGrpSpPr/>
            <p:nvPr/>
          </p:nvGrpSpPr>
          <p:grpSpPr>
            <a:xfrm rot="0">
              <a:off x="382959" y="2270562"/>
              <a:ext cx="108528" cy="999194"/>
              <a:chOff x="0" y="0"/>
              <a:chExt cx="39938" cy="367705"/>
            </a:xfrm>
          </p:grpSpPr>
          <p:sp>
            <p:nvSpPr>
              <p:cNvPr name="Freeform 126" id="126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7" id="127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8" id="128"/>
            <p:cNvGrpSpPr/>
            <p:nvPr/>
          </p:nvGrpSpPr>
          <p:grpSpPr>
            <a:xfrm rot="0">
              <a:off x="1272016" y="2270562"/>
              <a:ext cx="108528" cy="999194"/>
              <a:chOff x="0" y="0"/>
              <a:chExt cx="39938" cy="367705"/>
            </a:xfrm>
          </p:grpSpPr>
          <p:sp>
            <p:nvSpPr>
              <p:cNvPr name="Freeform 129" id="129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0" id="130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1" id="131"/>
            <p:cNvGrpSpPr/>
            <p:nvPr/>
          </p:nvGrpSpPr>
          <p:grpSpPr>
            <a:xfrm rot="-10800000">
              <a:off x="397295" y="3162066"/>
              <a:ext cx="963597" cy="295400"/>
              <a:chOff x="0" y="0"/>
              <a:chExt cx="597833" cy="183271"/>
            </a:xfrm>
          </p:grpSpPr>
          <p:sp>
            <p:nvSpPr>
              <p:cNvPr name="Freeform 132" id="132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33" id="133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242781" y="-2505365"/>
            <a:ext cx="11215802" cy="14492983"/>
            <a:chOff x="0" y="0"/>
            <a:chExt cx="2953956" cy="38170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3956" cy="3817082"/>
            </a:xfrm>
            <a:custGeom>
              <a:avLst/>
              <a:gdLst/>
              <a:ahLst/>
              <a:cxnLst/>
              <a:rect r="r" b="b" t="t" l="l"/>
              <a:pathLst>
                <a:path h="3817082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3817082"/>
                  </a:lnTo>
                  <a:lnTo>
                    <a:pt x="0" y="3817082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953956" cy="3940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0950260" y="5061438"/>
            <a:ext cx="12020550" cy="164123"/>
            <a:chOff x="0" y="0"/>
            <a:chExt cx="3165906" cy="432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2198101" y="4214632"/>
            <a:ext cx="11215802" cy="1690933"/>
            <a:chOff x="0" y="0"/>
            <a:chExt cx="2953956" cy="4453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53956" cy="445349"/>
            </a:xfrm>
            <a:custGeom>
              <a:avLst/>
              <a:gdLst/>
              <a:ahLst/>
              <a:cxnLst/>
              <a:rect r="r" b="b" t="t" l="l"/>
              <a:pathLst>
                <a:path h="445349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8315952" y="3993031"/>
            <a:ext cx="13664400" cy="2300938"/>
            <a:chOff x="0" y="0"/>
            <a:chExt cx="18219200" cy="306791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095900" y="0"/>
              <a:ext cx="16027400" cy="91432"/>
              <a:chOff x="0" y="0"/>
              <a:chExt cx="3165906" cy="1806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165906" cy="18061"/>
              </a:xfrm>
              <a:custGeom>
                <a:avLst/>
                <a:gdLst/>
                <a:ahLst/>
                <a:cxnLst/>
                <a:rect r="r" b="b" t="t" l="l"/>
                <a:pathLst>
                  <a:path h="18061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18061"/>
                    </a:lnTo>
                    <a:lnTo>
                      <a:pt x="0" y="18061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3165906" cy="141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993454"/>
              <a:ext cx="2788000" cy="75690"/>
              <a:chOff x="0" y="0"/>
              <a:chExt cx="547795" cy="1487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570400" y="993454"/>
              <a:ext cx="2788000" cy="75690"/>
              <a:chOff x="0" y="0"/>
              <a:chExt cx="547795" cy="1487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3860800" y="993454"/>
              <a:ext cx="2788000" cy="75690"/>
              <a:chOff x="0" y="0"/>
              <a:chExt cx="547795" cy="1487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15431200" y="993454"/>
              <a:ext cx="2788000" cy="75690"/>
              <a:chOff x="0" y="0"/>
              <a:chExt cx="547795" cy="1487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7715600" y="993454"/>
              <a:ext cx="2788000" cy="75690"/>
              <a:chOff x="0" y="0"/>
              <a:chExt cx="547795" cy="1487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2992227"/>
              <a:ext cx="2788000" cy="75690"/>
              <a:chOff x="0" y="0"/>
              <a:chExt cx="547795" cy="14872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11570400" y="2992227"/>
              <a:ext cx="2788000" cy="75690"/>
              <a:chOff x="0" y="0"/>
              <a:chExt cx="547795" cy="14872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3860800" y="2992227"/>
              <a:ext cx="2788000" cy="75690"/>
              <a:chOff x="0" y="0"/>
              <a:chExt cx="547795" cy="14872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15431200" y="2992227"/>
              <a:ext cx="2788000" cy="75690"/>
              <a:chOff x="0" y="0"/>
              <a:chExt cx="547795" cy="14872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7715600" y="2992227"/>
              <a:ext cx="2788000" cy="75690"/>
              <a:chOff x="0" y="0"/>
              <a:chExt cx="547795" cy="14872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547795" cy="14872"/>
              </a:xfrm>
              <a:custGeom>
                <a:avLst/>
                <a:gdLst/>
                <a:ahLst/>
                <a:cxnLst/>
                <a:rect r="r" b="b" t="t" l="l"/>
                <a:pathLst>
                  <a:path h="14872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4872"/>
                    </a:lnTo>
                    <a:lnTo>
                      <a:pt x="0" y="14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123825"/>
                <a:ext cx="547795" cy="138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095900" y="1977931"/>
              <a:ext cx="16027400" cy="91432"/>
              <a:chOff x="0" y="0"/>
              <a:chExt cx="3165906" cy="1806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3165906" cy="18061"/>
              </a:xfrm>
              <a:custGeom>
                <a:avLst/>
                <a:gdLst/>
                <a:ahLst/>
                <a:cxnLst/>
                <a:rect r="r" b="b" t="t" l="l"/>
                <a:pathLst>
                  <a:path h="18061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18061"/>
                    </a:lnTo>
                    <a:lnTo>
                      <a:pt x="0" y="18061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123825"/>
                <a:ext cx="3165906" cy="141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48" id="48"/>
          <p:cNvGrpSpPr/>
          <p:nvPr/>
        </p:nvGrpSpPr>
        <p:grpSpPr>
          <a:xfrm rot="0">
            <a:off x="15579130" y="1489354"/>
            <a:ext cx="1299344" cy="2665988"/>
            <a:chOff x="0" y="0"/>
            <a:chExt cx="1732458" cy="3554651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282348" y="1592088"/>
              <a:ext cx="105583" cy="375944"/>
              <a:chOff x="0" y="0"/>
              <a:chExt cx="39938" cy="142206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1370255" y="1592088"/>
              <a:ext cx="105583" cy="375944"/>
              <a:chOff x="0" y="0"/>
              <a:chExt cx="39938" cy="142206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282348" y="2920002"/>
              <a:ext cx="105583" cy="375944"/>
              <a:chOff x="0" y="0"/>
              <a:chExt cx="39938" cy="142206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370255" y="2920002"/>
              <a:ext cx="105583" cy="375944"/>
              <a:chOff x="0" y="0"/>
              <a:chExt cx="39938" cy="142206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61" id="61"/>
            <p:cNvSpPr/>
            <p:nvPr/>
          </p:nvSpPr>
          <p:spPr>
            <a:xfrm flipH="false" flipV="false" rot="-10800000">
              <a:off x="0" y="0"/>
              <a:ext cx="1732458" cy="1592088"/>
            </a:xfrm>
            <a:custGeom>
              <a:avLst/>
              <a:gdLst/>
              <a:ahLst/>
              <a:cxnLst/>
              <a:rect r="r" b="b" t="t" l="l"/>
              <a:pathLst>
                <a:path h="1592088" w="1732458">
                  <a:moveTo>
                    <a:pt x="0" y="0"/>
                  </a:moveTo>
                  <a:lnTo>
                    <a:pt x="1732458" y="0"/>
                  </a:lnTo>
                  <a:lnTo>
                    <a:pt x="1732458" y="1592088"/>
                  </a:lnTo>
                  <a:lnTo>
                    <a:pt x="0" y="1592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62" id="62"/>
            <p:cNvGrpSpPr/>
            <p:nvPr/>
          </p:nvGrpSpPr>
          <p:grpSpPr>
            <a:xfrm rot="-10800000">
              <a:off x="325405" y="1362050"/>
              <a:ext cx="1101376" cy="2192601"/>
              <a:chOff x="0" y="0"/>
              <a:chExt cx="544375" cy="1083733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-10800000">
              <a:off x="513197" y="2397445"/>
              <a:ext cx="725791" cy="710565"/>
              <a:chOff x="0" y="0"/>
              <a:chExt cx="358736" cy="35121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-10800000">
              <a:off x="371084" y="1453409"/>
              <a:ext cx="1010017" cy="527848"/>
              <a:chOff x="0" y="0"/>
              <a:chExt cx="499220" cy="260899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-10800000">
              <a:off x="968974" y="1393011"/>
              <a:ext cx="335996" cy="40604"/>
              <a:chOff x="0" y="0"/>
              <a:chExt cx="166072" cy="20069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-10800000">
              <a:off x="447216" y="1393011"/>
              <a:ext cx="335996" cy="40604"/>
              <a:chOff x="0" y="0"/>
              <a:chExt cx="166072" cy="20069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-9870462">
              <a:off x="1367038" y="2151233"/>
              <a:ext cx="183427" cy="67834"/>
              <a:chOff x="0" y="0"/>
              <a:chExt cx="90662" cy="33528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9883450">
              <a:off x="181961" y="2150933"/>
              <a:ext cx="183427" cy="67834"/>
              <a:chOff x="0" y="0"/>
              <a:chExt cx="90662" cy="33528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397295" y="2045092"/>
              <a:ext cx="963597" cy="295400"/>
              <a:chOff x="0" y="0"/>
              <a:chExt cx="597833" cy="183271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382959" y="2270562"/>
              <a:ext cx="108528" cy="999194"/>
              <a:chOff x="0" y="0"/>
              <a:chExt cx="39938" cy="367705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1272016" y="2270562"/>
              <a:ext cx="108528" cy="999194"/>
              <a:chOff x="0" y="0"/>
              <a:chExt cx="39938" cy="367705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-10800000">
              <a:off x="397295" y="3162066"/>
              <a:ext cx="963597" cy="295400"/>
              <a:chOff x="0" y="0"/>
              <a:chExt cx="597833" cy="183271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95" id="95"/>
          <p:cNvGrpSpPr/>
          <p:nvPr/>
        </p:nvGrpSpPr>
        <p:grpSpPr>
          <a:xfrm rot="0">
            <a:off x="14095190" y="5060099"/>
            <a:ext cx="1363416" cy="2797453"/>
            <a:chOff x="0" y="0"/>
            <a:chExt cx="1817889" cy="3729937"/>
          </a:xfrm>
        </p:grpSpPr>
        <p:grpSp>
          <p:nvGrpSpPr>
            <p:cNvPr name="Group 96" id="96"/>
            <p:cNvGrpSpPr/>
            <p:nvPr/>
          </p:nvGrpSpPr>
          <p:grpSpPr>
            <a:xfrm rot="0">
              <a:off x="296271" y="1670596"/>
              <a:ext cx="110790" cy="394482"/>
              <a:chOff x="0" y="0"/>
              <a:chExt cx="39938" cy="142206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1437825" y="1670596"/>
              <a:ext cx="110790" cy="394482"/>
              <a:chOff x="0" y="0"/>
              <a:chExt cx="39938" cy="142206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296271" y="3063992"/>
              <a:ext cx="110790" cy="394482"/>
              <a:chOff x="0" y="0"/>
              <a:chExt cx="39938" cy="142206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1437825" y="3063992"/>
              <a:ext cx="110790" cy="394482"/>
              <a:chOff x="0" y="0"/>
              <a:chExt cx="39938" cy="142206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08" id="108"/>
            <p:cNvSpPr/>
            <p:nvPr/>
          </p:nvSpPr>
          <p:spPr>
            <a:xfrm flipH="false" flipV="false" rot="-10800000">
              <a:off x="0" y="0"/>
              <a:ext cx="1817889" cy="1670596"/>
            </a:xfrm>
            <a:custGeom>
              <a:avLst/>
              <a:gdLst/>
              <a:ahLst/>
              <a:cxnLst/>
              <a:rect r="r" b="b" t="t" l="l"/>
              <a:pathLst>
                <a:path h="1670596" w="1817889">
                  <a:moveTo>
                    <a:pt x="0" y="0"/>
                  </a:moveTo>
                  <a:lnTo>
                    <a:pt x="1817889" y="0"/>
                  </a:lnTo>
                  <a:lnTo>
                    <a:pt x="1817889" y="1670596"/>
                  </a:lnTo>
                  <a:lnTo>
                    <a:pt x="0" y="1670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109" id="109"/>
            <p:cNvGrpSpPr/>
            <p:nvPr/>
          </p:nvGrpSpPr>
          <p:grpSpPr>
            <a:xfrm rot="-10800000">
              <a:off x="341451" y="1429216"/>
              <a:ext cx="1155687" cy="2300722"/>
              <a:chOff x="0" y="0"/>
              <a:chExt cx="544375" cy="1083733"/>
            </a:xfrm>
          </p:grpSpPr>
          <p:sp>
            <p:nvSpPr>
              <p:cNvPr name="Freeform 110" id="110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111" id="111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12" id="112"/>
            <p:cNvGrpSpPr/>
            <p:nvPr/>
          </p:nvGrpSpPr>
          <p:grpSpPr>
            <a:xfrm rot="-10800000">
              <a:off x="538504" y="2515667"/>
              <a:ext cx="761581" cy="745604"/>
              <a:chOff x="0" y="0"/>
              <a:chExt cx="358736" cy="351210"/>
            </a:xfrm>
          </p:grpSpPr>
          <p:sp>
            <p:nvSpPr>
              <p:cNvPr name="Freeform 113" id="113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14" id="114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15" id="115"/>
            <p:cNvGrpSpPr/>
            <p:nvPr/>
          </p:nvGrpSpPr>
          <p:grpSpPr>
            <a:xfrm rot="-10800000">
              <a:off x="389383" y="1525079"/>
              <a:ext cx="1059823" cy="553877"/>
              <a:chOff x="0" y="0"/>
              <a:chExt cx="499220" cy="260899"/>
            </a:xfrm>
          </p:grpSpPr>
          <p:sp>
            <p:nvSpPr>
              <p:cNvPr name="Freeform 116" id="116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17" id="117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18" id="118"/>
            <p:cNvGrpSpPr/>
            <p:nvPr/>
          </p:nvGrpSpPr>
          <p:grpSpPr>
            <a:xfrm rot="-10800000">
              <a:off x="1016756" y="1461703"/>
              <a:ext cx="352564" cy="42606"/>
              <a:chOff x="0" y="0"/>
              <a:chExt cx="166072" cy="20069"/>
            </a:xfrm>
          </p:grpSpPr>
          <p:sp>
            <p:nvSpPr>
              <p:cNvPr name="Freeform 119" id="119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20" id="120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21" id="121"/>
            <p:cNvGrpSpPr/>
            <p:nvPr/>
          </p:nvGrpSpPr>
          <p:grpSpPr>
            <a:xfrm rot="-10800000">
              <a:off x="469269" y="1461703"/>
              <a:ext cx="352564" cy="42606"/>
              <a:chOff x="0" y="0"/>
              <a:chExt cx="166072" cy="20069"/>
            </a:xfrm>
          </p:grpSpPr>
          <p:sp>
            <p:nvSpPr>
              <p:cNvPr name="Freeform 122" id="122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23" id="123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24" id="124"/>
            <p:cNvGrpSpPr/>
            <p:nvPr/>
          </p:nvGrpSpPr>
          <p:grpSpPr>
            <a:xfrm rot="-9870462">
              <a:off x="1434449" y="2257314"/>
              <a:ext cx="192472" cy="71179"/>
              <a:chOff x="0" y="0"/>
              <a:chExt cx="90662" cy="33528"/>
            </a:xfrm>
          </p:grpSpPr>
          <p:sp>
            <p:nvSpPr>
              <p:cNvPr name="Freeform 125" id="125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26" id="126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27" id="127"/>
            <p:cNvGrpSpPr/>
            <p:nvPr/>
          </p:nvGrpSpPr>
          <p:grpSpPr>
            <a:xfrm rot="9883450">
              <a:off x="190934" y="2257000"/>
              <a:ext cx="192472" cy="71179"/>
              <a:chOff x="0" y="0"/>
              <a:chExt cx="90662" cy="33528"/>
            </a:xfrm>
          </p:grpSpPr>
          <p:sp>
            <p:nvSpPr>
              <p:cNvPr name="Freeform 128" id="128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29" id="129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30" id="130"/>
            <p:cNvGrpSpPr/>
            <p:nvPr/>
          </p:nvGrpSpPr>
          <p:grpSpPr>
            <a:xfrm rot="0">
              <a:off x="416886" y="2145939"/>
              <a:ext cx="1011114" cy="309966"/>
              <a:chOff x="0" y="0"/>
              <a:chExt cx="597833" cy="183271"/>
            </a:xfrm>
          </p:grpSpPr>
          <p:sp>
            <p:nvSpPr>
              <p:cNvPr name="Freeform 131" id="131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32" id="132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33" id="133"/>
            <p:cNvGrpSpPr/>
            <p:nvPr/>
          </p:nvGrpSpPr>
          <p:grpSpPr>
            <a:xfrm rot="0">
              <a:off x="401844" y="2382527"/>
              <a:ext cx="113879" cy="1048466"/>
              <a:chOff x="0" y="0"/>
              <a:chExt cx="39938" cy="367705"/>
            </a:xfrm>
          </p:grpSpPr>
          <p:sp>
            <p:nvSpPr>
              <p:cNvPr name="Freeform 134" id="134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5" id="135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6" id="136"/>
            <p:cNvGrpSpPr/>
            <p:nvPr/>
          </p:nvGrpSpPr>
          <p:grpSpPr>
            <a:xfrm rot="0">
              <a:off x="1334741" y="2382527"/>
              <a:ext cx="113879" cy="1048466"/>
              <a:chOff x="0" y="0"/>
              <a:chExt cx="39938" cy="367705"/>
            </a:xfrm>
          </p:grpSpPr>
          <p:sp>
            <p:nvSpPr>
              <p:cNvPr name="Freeform 137" id="137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8" id="138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9" id="139"/>
            <p:cNvGrpSpPr/>
            <p:nvPr/>
          </p:nvGrpSpPr>
          <p:grpSpPr>
            <a:xfrm rot="-10800000">
              <a:off x="416886" y="3317993"/>
              <a:ext cx="1011114" cy="309966"/>
              <a:chOff x="0" y="0"/>
              <a:chExt cx="597833" cy="183271"/>
            </a:xfrm>
          </p:grpSpPr>
          <p:sp>
            <p:nvSpPr>
              <p:cNvPr name="Freeform 140" id="140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41" id="141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42" id="142"/>
          <p:cNvGrpSpPr/>
          <p:nvPr/>
        </p:nvGrpSpPr>
        <p:grpSpPr>
          <a:xfrm rot="0">
            <a:off x="536157" y="1476810"/>
            <a:ext cx="5871677" cy="1730329"/>
            <a:chOff x="0" y="0"/>
            <a:chExt cx="7828902" cy="2307105"/>
          </a:xfrm>
        </p:grpSpPr>
        <p:sp>
          <p:nvSpPr>
            <p:cNvPr name="Freeform 143" id="143"/>
            <p:cNvSpPr/>
            <p:nvPr/>
          </p:nvSpPr>
          <p:spPr>
            <a:xfrm flipH="false" flipV="false" rot="0">
              <a:off x="2676903" y="902526"/>
              <a:ext cx="1196141" cy="361833"/>
            </a:xfrm>
            <a:custGeom>
              <a:avLst/>
              <a:gdLst/>
              <a:ahLst/>
              <a:cxnLst/>
              <a:rect r="r" b="b" t="t" l="l"/>
              <a:pathLst>
                <a:path h="361833" w="1196141">
                  <a:moveTo>
                    <a:pt x="0" y="0"/>
                  </a:moveTo>
                  <a:lnTo>
                    <a:pt x="1196141" y="0"/>
                  </a:lnTo>
                  <a:lnTo>
                    <a:pt x="1196141" y="361833"/>
                  </a:lnTo>
                  <a:lnTo>
                    <a:pt x="0" y="361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4" id="144"/>
            <p:cNvSpPr txBox="true"/>
            <p:nvPr/>
          </p:nvSpPr>
          <p:spPr>
            <a:xfrm rot="0">
              <a:off x="0" y="477701"/>
              <a:ext cx="2591896" cy="1248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89"/>
                </a:lnSpc>
              </a:pPr>
              <a:r>
                <a:rPr lang="en-US" sz="2777">
                  <a:solidFill>
                    <a:srgbClr val="FFFFFF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Avg Total Amount</a:t>
              </a:r>
            </a:p>
          </p:txBody>
        </p:sp>
        <p:sp>
          <p:nvSpPr>
            <p:cNvPr name="TextBox 145" id="145"/>
            <p:cNvSpPr txBox="true"/>
            <p:nvPr/>
          </p:nvSpPr>
          <p:spPr>
            <a:xfrm rot="0">
              <a:off x="4072795" y="-47625"/>
              <a:ext cx="2063478" cy="580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2628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Pre-Covid</a:t>
              </a:r>
            </a:p>
          </p:txBody>
        </p:sp>
        <p:sp>
          <p:nvSpPr>
            <p:cNvPr name="TextBox 146" id="146"/>
            <p:cNvSpPr txBox="true"/>
            <p:nvPr/>
          </p:nvSpPr>
          <p:spPr>
            <a:xfrm rot="0">
              <a:off x="4505207" y="812075"/>
              <a:ext cx="1198653" cy="580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2628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Covid</a:t>
              </a:r>
            </a:p>
          </p:txBody>
        </p:sp>
        <p:sp>
          <p:nvSpPr>
            <p:cNvPr name="TextBox 147" id="147"/>
            <p:cNvSpPr txBox="true"/>
            <p:nvPr/>
          </p:nvSpPr>
          <p:spPr>
            <a:xfrm rot="0">
              <a:off x="3958051" y="1671774"/>
              <a:ext cx="2292967" cy="580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2628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Post-Covid</a:t>
              </a:r>
            </a:p>
          </p:txBody>
        </p:sp>
        <p:sp>
          <p:nvSpPr>
            <p:cNvPr name="TextBox 148" id="148"/>
            <p:cNvSpPr txBox="true"/>
            <p:nvPr/>
          </p:nvSpPr>
          <p:spPr>
            <a:xfrm rot="0">
              <a:off x="6695923" y="1726203"/>
              <a:ext cx="1132980" cy="580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2628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19.88</a:t>
              </a:r>
            </a:p>
          </p:txBody>
        </p:sp>
        <p:sp>
          <p:nvSpPr>
            <p:cNvPr name="TextBox 149" id="149"/>
            <p:cNvSpPr txBox="true"/>
            <p:nvPr/>
          </p:nvSpPr>
          <p:spPr>
            <a:xfrm rot="0">
              <a:off x="6719314" y="838985"/>
              <a:ext cx="1086196" cy="580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2628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18.14</a:t>
              </a:r>
            </a:p>
          </p:txBody>
        </p:sp>
        <p:sp>
          <p:nvSpPr>
            <p:cNvPr name="TextBox 150" id="150"/>
            <p:cNvSpPr txBox="true"/>
            <p:nvPr/>
          </p:nvSpPr>
          <p:spPr>
            <a:xfrm rot="0">
              <a:off x="6710533" y="-47625"/>
              <a:ext cx="1103759" cy="580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2628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19.52</a:t>
              </a:r>
            </a:p>
          </p:txBody>
        </p:sp>
      </p:grpSp>
      <p:sp>
        <p:nvSpPr>
          <p:cNvPr name="Freeform 151" id="151"/>
          <p:cNvSpPr/>
          <p:nvPr/>
        </p:nvSpPr>
        <p:spPr>
          <a:xfrm flipH="false" flipV="false" rot="0">
            <a:off x="4708571" y="4508133"/>
            <a:ext cx="9169335" cy="5660661"/>
          </a:xfrm>
          <a:custGeom>
            <a:avLst/>
            <a:gdLst/>
            <a:ahLst/>
            <a:cxnLst/>
            <a:rect r="r" b="b" t="t" l="l"/>
            <a:pathLst>
              <a:path h="5660661" w="9169335">
                <a:moveTo>
                  <a:pt x="0" y="0"/>
                </a:moveTo>
                <a:lnTo>
                  <a:pt x="9169335" y="0"/>
                </a:lnTo>
                <a:lnTo>
                  <a:pt x="9169335" y="5660661"/>
                </a:lnTo>
                <a:lnTo>
                  <a:pt x="0" y="5660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2" id="152"/>
          <p:cNvSpPr txBox="true"/>
          <p:nvPr/>
        </p:nvSpPr>
        <p:spPr>
          <a:xfrm rot="0">
            <a:off x="4475188" y="-89840"/>
            <a:ext cx="6656905" cy="117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48"/>
              </a:lnSpc>
            </a:pPr>
            <a:r>
              <a:rPr lang="en-US" sz="6820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Money Matters</a:t>
            </a:r>
          </a:p>
        </p:txBody>
      </p:sp>
      <p:sp>
        <p:nvSpPr>
          <p:cNvPr name="TextBox 153" id="153"/>
          <p:cNvSpPr txBox="true"/>
          <p:nvPr/>
        </p:nvSpPr>
        <p:spPr>
          <a:xfrm rot="0">
            <a:off x="7240278" y="1579120"/>
            <a:ext cx="5924960" cy="1416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8431" indent="-294215" lvl="1">
              <a:lnSpc>
                <a:spcPts val="3815"/>
              </a:lnSpc>
              <a:buFont typeface="Arial"/>
              <a:buChar char="•"/>
            </a:pPr>
            <a:r>
              <a:rPr lang="en-US" sz="2725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Maybe due to change in pricing strategies during reduced demand</a:t>
            </a:r>
          </a:p>
          <a:p>
            <a:pPr algn="l" marL="588431" indent="-294215" lvl="1">
              <a:lnSpc>
                <a:spcPts val="3815"/>
              </a:lnSpc>
              <a:buFont typeface="Arial"/>
              <a:buChar char="•"/>
            </a:pPr>
            <a:r>
              <a:rPr lang="en-US" sz="2725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Recovering and past initial fares!</a:t>
            </a:r>
          </a:p>
        </p:txBody>
      </p:sp>
      <p:sp>
        <p:nvSpPr>
          <p:cNvPr name="TextBox 154" id="154"/>
          <p:cNvSpPr txBox="true"/>
          <p:nvPr/>
        </p:nvSpPr>
        <p:spPr>
          <a:xfrm rot="0">
            <a:off x="8194461" y="3818432"/>
            <a:ext cx="2937633" cy="46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8"/>
              </a:lnSpc>
            </a:pPr>
            <a:r>
              <a:rPr lang="en-US" sz="274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Pricing Structure</a:t>
            </a:r>
          </a:p>
        </p:txBody>
      </p:sp>
      <p:sp>
        <p:nvSpPr>
          <p:cNvPr name="AutoShape 155" id="155"/>
          <p:cNvSpPr/>
          <p:nvPr/>
        </p:nvSpPr>
        <p:spPr>
          <a:xfrm>
            <a:off x="0" y="3617864"/>
            <a:ext cx="1399768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6" id="156"/>
          <p:cNvSpPr txBox="true"/>
          <p:nvPr/>
        </p:nvSpPr>
        <p:spPr>
          <a:xfrm rot="0">
            <a:off x="400928" y="4294930"/>
            <a:ext cx="4088568" cy="4780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9557" indent="-369778" lvl="1">
              <a:lnSpc>
                <a:spcPts val="4795"/>
              </a:lnSpc>
              <a:buFont typeface="Arial"/>
              <a:buChar char="•"/>
            </a:pPr>
            <a:r>
              <a:rPr lang="en-US" sz="3425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Breakdown follows similar pattern throughout the phases </a:t>
            </a:r>
          </a:p>
          <a:p>
            <a:pPr algn="l" marL="739557" indent="-369778" lvl="1">
              <a:lnSpc>
                <a:spcPts val="4795"/>
              </a:lnSpc>
              <a:buFont typeface="Arial"/>
              <a:buChar char="•"/>
            </a:pPr>
            <a:r>
              <a:rPr lang="en-US" sz="3425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Average fare amount remained the highest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B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040867" cy="536849"/>
              </a:xfrm>
              <a:custGeom>
                <a:avLst/>
                <a:gdLst/>
                <a:ahLst/>
                <a:cxnLst/>
                <a:rect r="r" b="b" t="t" l="l"/>
                <a:pathLst>
                  <a:path h="536849" w="3040867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3001575" y="-4846778"/>
            <a:ext cx="19161165" cy="13025544"/>
            <a:chOff x="0" y="0"/>
            <a:chExt cx="25548220" cy="17367392"/>
          </a:xfrm>
        </p:grpSpPr>
        <p:sp>
          <p:nvSpPr>
            <p:cNvPr name="AutoShape 19" id="19"/>
            <p:cNvSpPr/>
            <p:nvPr/>
          </p:nvSpPr>
          <p:spPr>
            <a:xfrm flipH="true" flipV="true">
              <a:off x="1009437" y="590587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H="true" flipV="true">
              <a:off x="5655590" y="11179158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H="true" flipV="true">
              <a:off x="968066" y="10796240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1192312" y="844235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 flipV="true">
              <a:off x="3683004" y="8940315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flipH="true" flipV="true">
              <a:off x="8721963" y="7684267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171522" y="12469523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H="true" flipV="true">
              <a:off x="11652322" y="8427303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flipH="true" flipV="true">
              <a:off x="7626352" y="5901267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H="true" flipV="true">
              <a:off x="3965615" y="1158999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 flipH="true" flipV="true">
              <a:off x="9428268" y="5449610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 flipH="true" flipV="true">
              <a:off x="3542740" y="637145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H="true" flipV="true">
              <a:off x="6316043" y="9519097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5866075" y="648073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 flipV="true">
              <a:off x="9168512" y="9928842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3814664" y="1520212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 flipV="true">
              <a:off x="9127141" y="14819208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H="true" flipV="true">
              <a:off x="9351387" y="1246532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11842079" y="12963284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 flipH="true" flipV="true">
              <a:off x="16881038" y="11707235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H="true" flipV="true">
              <a:off x="8330597" y="16492491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 flipH="true" flipV="true">
              <a:off x="19811397" y="12450271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5785427" y="9924235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H="true" flipV="true">
              <a:off x="12124690" y="1561296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7587343" y="9472579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 flipV="true">
              <a:off x="11701815" y="1039442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H="true" flipV="true">
              <a:off x="14475118" y="1354206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 flipH="true" flipV="true">
              <a:off x="14025150" y="10503701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 flipH="true" flipV="true">
              <a:off x="14096112" y="60738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 flipH="true" flipV="true">
              <a:off x="18742264" y="5880671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 flipH="true" flipV="true">
              <a:off x="14054741" y="549775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 flipH="true" flipV="true">
              <a:off x="14278987" y="314387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H="true" flipV="true">
              <a:off x="16769679" y="364182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 flipH="true" flipV="true">
              <a:off x="21808638" y="2385779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 flipH="true" flipV="true">
              <a:off x="13258197" y="7171035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 flipH="true" flipV="true">
              <a:off x="24738997" y="3128816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5" id="55"/>
            <p:cNvSpPr/>
            <p:nvPr/>
          </p:nvSpPr>
          <p:spPr>
            <a:xfrm flipH="true" flipV="true">
              <a:off x="20713027" y="602780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H="true" flipV="true">
              <a:off x="17052290" y="629151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 flipH="true" flipV="true">
              <a:off x="22514943" y="151123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 flipH="true" flipV="true">
              <a:off x="16629415" y="107297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19402718" y="4220610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0" id="60"/>
            <p:cNvSpPr/>
            <p:nvPr/>
          </p:nvSpPr>
          <p:spPr>
            <a:xfrm flipH="true" flipV="true">
              <a:off x="18952750" y="118224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1" id="61"/>
          <p:cNvGrpSpPr/>
          <p:nvPr/>
        </p:nvGrpSpPr>
        <p:grpSpPr>
          <a:xfrm rot="0">
            <a:off x="14143073" y="6731996"/>
            <a:ext cx="6232453" cy="2016455"/>
            <a:chOff x="0" y="0"/>
            <a:chExt cx="8309938" cy="2688607"/>
          </a:xfrm>
        </p:grpSpPr>
        <p:sp>
          <p:nvSpPr>
            <p:cNvPr name="Freeform 62" id="62"/>
            <p:cNvSpPr/>
            <p:nvPr/>
          </p:nvSpPr>
          <p:spPr>
            <a:xfrm flipH="false" flipV="false" rot="5400000">
              <a:off x="19878" y="498513"/>
              <a:ext cx="1420075" cy="1459831"/>
            </a:xfrm>
            <a:custGeom>
              <a:avLst/>
              <a:gdLst/>
              <a:ahLst/>
              <a:cxnLst/>
              <a:rect r="r" b="b" t="t" l="l"/>
              <a:pathLst>
                <a:path h="1459831" w="1420075">
                  <a:moveTo>
                    <a:pt x="0" y="0"/>
                  </a:moveTo>
                  <a:lnTo>
                    <a:pt x="1420075" y="0"/>
                  </a:lnTo>
                  <a:lnTo>
                    <a:pt x="1420075" y="1459831"/>
                  </a:lnTo>
                  <a:lnTo>
                    <a:pt x="0" y="1459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72" r="0" b="-5473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1200640" y="0"/>
              <a:ext cx="7109298" cy="2688607"/>
            </a:xfrm>
            <a:custGeom>
              <a:avLst/>
              <a:gdLst/>
              <a:ahLst/>
              <a:cxnLst/>
              <a:rect r="r" b="b" t="t" l="l"/>
              <a:pathLst>
                <a:path h="2688607" w="7109298">
                  <a:moveTo>
                    <a:pt x="0" y="0"/>
                  </a:moveTo>
                  <a:lnTo>
                    <a:pt x="7109298" y="0"/>
                  </a:lnTo>
                  <a:lnTo>
                    <a:pt x="7109298" y="2688607"/>
                  </a:lnTo>
                  <a:lnTo>
                    <a:pt x="0" y="2688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4" id="64"/>
          <p:cNvGrpSpPr/>
          <p:nvPr/>
        </p:nvGrpSpPr>
        <p:grpSpPr>
          <a:xfrm rot="-5400000">
            <a:off x="1133676" y="-2258034"/>
            <a:ext cx="11215802" cy="14473754"/>
            <a:chOff x="0" y="0"/>
            <a:chExt cx="2953956" cy="3812017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2953956" cy="3812017"/>
            </a:xfrm>
            <a:custGeom>
              <a:avLst/>
              <a:gdLst/>
              <a:ahLst/>
              <a:cxnLst/>
              <a:rect r="r" b="b" t="t" l="l"/>
              <a:pathLst>
                <a:path h="381201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3812017"/>
                  </a:lnTo>
                  <a:lnTo>
                    <a:pt x="0" y="381201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123825"/>
              <a:ext cx="2953956" cy="3935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1537751" y="704663"/>
            <a:ext cx="10407651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So what is affecting the change in prices?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967541" y="2004918"/>
            <a:ext cx="11754265" cy="481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2792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We analyzed the patterns in average distance, ancillary fees and trip duration</a:t>
            </a:r>
          </a:p>
        </p:txBody>
      </p:sp>
      <p:grpSp>
        <p:nvGrpSpPr>
          <p:cNvPr name="Group 69" id="69"/>
          <p:cNvGrpSpPr/>
          <p:nvPr/>
        </p:nvGrpSpPr>
        <p:grpSpPr>
          <a:xfrm rot="0">
            <a:off x="660606" y="3457188"/>
            <a:ext cx="6080971" cy="1730329"/>
            <a:chOff x="0" y="0"/>
            <a:chExt cx="8107961" cy="2307105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2955961" y="902526"/>
              <a:ext cx="1196141" cy="361833"/>
            </a:xfrm>
            <a:custGeom>
              <a:avLst/>
              <a:gdLst/>
              <a:ahLst/>
              <a:cxnLst/>
              <a:rect r="r" b="b" t="t" l="l"/>
              <a:pathLst>
                <a:path h="361833" w="1196141">
                  <a:moveTo>
                    <a:pt x="0" y="0"/>
                  </a:moveTo>
                  <a:lnTo>
                    <a:pt x="1196142" y="0"/>
                  </a:lnTo>
                  <a:lnTo>
                    <a:pt x="1196142" y="361833"/>
                  </a:lnTo>
                  <a:lnTo>
                    <a:pt x="0" y="361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1" id="71"/>
            <p:cNvSpPr txBox="true"/>
            <p:nvPr/>
          </p:nvSpPr>
          <p:spPr>
            <a:xfrm rot="0">
              <a:off x="0" y="471310"/>
              <a:ext cx="3121292" cy="1145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8"/>
                </a:lnSpc>
              </a:pPr>
              <a:r>
                <a:rPr lang="en-US" sz="2563">
                  <a:solidFill>
                    <a:srgbClr val="FFFFFF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Avg Trip Duration (mins)</a:t>
              </a:r>
            </a:p>
          </p:txBody>
        </p:sp>
        <p:sp>
          <p:nvSpPr>
            <p:cNvPr name="TextBox 72" id="72"/>
            <p:cNvSpPr txBox="true"/>
            <p:nvPr/>
          </p:nvSpPr>
          <p:spPr>
            <a:xfrm rot="0">
              <a:off x="4351854" y="-47625"/>
              <a:ext cx="2063478" cy="580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2628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Pre-Covid</a:t>
              </a:r>
            </a:p>
          </p:txBody>
        </p:sp>
        <p:sp>
          <p:nvSpPr>
            <p:cNvPr name="TextBox 73" id="73"/>
            <p:cNvSpPr txBox="true"/>
            <p:nvPr/>
          </p:nvSpPr>
          <p:spPr>
            <a:xfrm rot="0">
              <a:off x="4784266" y="812075"/>
              <a:ext cx="1198653" cy="580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2628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Covid</a:t>
              </a:r>
            </a:p>
          </p:txBody>
        </p:sp>
        <p:sp>
          <p:nvSpPr>
            <p:cNvPr name="TextBox 74" id="74"/>
            <p:cNvSpPr txBox="true"/>
            <p:nvPr/>
          </p:nvSpPr>
          <p:spPr>
            <a:xfrm rot="0">
              <a:off x="4237109" y="1671774"/>
              <a:ext cx="2292967" cy="580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2628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Post-Covid</a:t>
              </a:r>
            </a:p>
          </p:txBody>
        </p:sp>
        <p:sp>
          <p:nvSpPr>
            <p:cNvPr name="TextBox 75" id="75"/>
            <p:cNvSpPr txBox="true"/>
            <p:nvPr/>
          </p:nvSpPr>
          <p:spPr>
            <a:xfrm rot="0">
              <a:off x="6974981" y="1726203"/>
              <a:ext cx="1132980" cy="580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2628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16.54</a:t>
              </a:r>
            </a:p>
          </p:txBody>
        </p:sp>
        <p:sp>
          <p:nvSpPr>
            <p:cNvPr name="TextBox 76" id="76"/>
            <p:cNvSpPr txBox="true"/>
            <p:nvPr/>
          </p:nvSpPr>
          <p:spPr>
            <a:xfrm rot="0">
              <a:off x="6998373" y="838985"/>
              <a:ext cx="1109588" cy="580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2628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14.83</a:t>
              </a:r>
            </a:p>
          </p:txBody>
        </p:sp>
        <p:sp>
          <p:nvSpPr>
            <p:cNvPr name="TextBox 77" id="77"/>
            <p:cNvSpPr txBox="true"/>
            <p:nvPr/>
          </p:nvSpPr>
          <p:spPr>
            <a:xfrm rot="0">
              <a:off x="6989592" y="-47625"/>
              <a:ext cx="1103759" cy="580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2628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17.97</a:t>
              </a:r>
            </a:p>
          </p:txBody>
        </p:sp>
      </p:grpSp>
      <p:sp>
        <p:nvSpPr>
          <p:cNvPr name="TextBox 78" id="78"/>
          <p:cNvSpPr txBox="true"/>
          <p:nvPr/>
        </p:nvSpPr>
        <p:spPr>
          <a:xfrm rot="0">
            <a:off x="7048512" y="3114292"/>
            <a:ext cx="5875841" cy="292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0072" indent="-260036" lvl="1">
              <a:lnSpc>
                <a:spcPts val="3372"/>
              </a:lnSpc>
              <a:buFont typeface="Arial"/>
              <a:buChar char="•"/>
            </a:pPr>
            <a:r>
              <a:rPr lang="en-US" sz="2408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This closely follows the pattern in change in price, indicating its effect on it.</a:t>
            </a:r>
          </a:p>
          <a:p>
            <a:pPr algn="l" marL="520072" indent="-260036" lvl="1">
              <a:lnSpc>
                <a:spcPts val="3372"/>
              </a:lnSpc>
              <a:buFont typeface="Arial"/>
              <a:buChar char="•"/>
            </a:pPr>
            <a:r>
              <a:rPr lang="en-US" sz="2408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For NYC Taxi rides, after a base fare, the meter runs based on either time or distance travelled.</a:t>
            </a:r>
          </a:p>
          <a:p>
            <a:pPr algn="l">
              <a:lnSpc>
                <a:spcPts val="3372"/>
              </a:lnSpc>
            </a:pPr>
          </a:p>
        </p:txBody>
      </p:sp>
      <p:grpSp>
        <p:nvGrpSpPr>
          <p:cNvPr name="Group 79" id="79"/>
          <p:cNvGrpSpPr/>
          <p:nvPr/>
        </p:nvGrpSpPr>
        <p:grpSpPr>
          <a:xfrm rot="0">
            <a:off x="7197283" y="6872241"/>
            <a:ext cx="5898494" cy="1753824"/>
            <a:chOff x="0" y="0"/>
            <a:chExt cx="7864659" cy="2338432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2712659" y="902526"/>
              <a:ext cx="1196141" cy="361833"/>
            </a:xfrm>
            <a:custGeom>
              <a:avLst/>
              <a:gdLst/>
              <a:ahLst/>
              <a:cxnLst/>
              <a:rect r="r" b="b" t="t" l="l"/>
              <a:pathLst>
                <a:path h="361833" w="1196141">
                  <a:moveTo>
                    <a:pt x="0" y="0"/>
                  </a:moveTo>
                  <a:lnTo>
                    <a:pt x="1196141" y="0"/>
                  </a:lnTo>
                  <a:lnTo>
                    <a:pt x="1196141" y="361833"/>
                  </a:lnTo>
                  <a:lnTo>
                    <a:pt x="0" y="361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1" id="81"/>
            <p:cNvSpPr txBox="true"/>
            <p:nvPr/>
          </p:nvSpPr>
          <p:spPr>
            <a:xfrm rot="0">
              <a:off x="0" y="524974"/>
              <a:ext cx="2532694" cy="1249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68"/>
                </a:lnSpc>
              </a:pPr>
              <a:r>
                <a:rPr lang="en-US" sz="2763">
                  <a:solidFill>
                    <a:srgbClr val="FFFFFF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Avg Distance</a:t>
              </a:r>
            </a:p>
          </p:txBody>
        </p:sp>
        <p:sp>
          <p:nvSpPr>
            <p:cNvPr name="TextBox 82" id="82"/>
            <p:cNvSpPr txBox="true"/>
            <p:nvPr/>
          </p:nvSpPr>
          <p:spPr>
            <a:xfrm rot="0">
              <a:off x="4108551" y="-57150"/>
              <a:ext cx="2063478" cy="621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2828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Pre-Covid</a:t>
              </a:r>
            </a:p>
          </p:txBody>
        </p:sp>
        <p:sp>
          <p:nvSpPr>
            <p:cNvPr name="TextBox 83" id="83"/>
            <p:cNvSpPr txBox="true"/>
            <p:nvPr/>
          </p:nvSpPr>
          <p:spPr>
            <a:xfrm rot="0">
              <a:off x="4540964" y="802550"/>
              <a:ext cx="1198653" cy="621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2828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Covid</a:t>
              </a:r>
            </a:p>
          </p:txBody>
        </p:sp>
        <p:sp>
          <p:nvSpPr>
            <p:cNvPr name="TextBox 84" id="84"/>
            <p:cNvSpPr txBox="true"/>
            <p:nvPr/>
          </p:nvSpPr>
          <p:spPr>
            <a:xfrm rot="0">
              <a:off x="3993807" y="1662249"/>
              <a:ext cx="2292967" cy="621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2828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Post-Covid</a:t>
              </a:r>
            </a:p>
          </p:txBody>
        </p:sp>
        <p:sp>
          <p:nvSpPr>
            <p:cNvPr name="TextBox 85" id="85"/>
            <p:cNvSpPr txBox="true"/>
            <p:nvPr/>
          </p:nvSpPr>
          <p:spPr>
            <a:xfrm rot="0">
              <a:off x="6731679" y="1716678"/>
              <a:ext cx="1132980" cy="621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2828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6.38</a:t>
              </a:r>
            </a:p>
          </p:txBody>
        </p:sp>
        <p:sp>
          <p:nvSpPr>
            <p:cNvPr name="TextBox 86" id="86"/>
            <p:cNvSpPr txBox="true"/>
            <p:nvPr/>
          </p:nvSpPr>
          <p:spPr>
            <a:xfrm rot="0">
              <a:off x="6755071" y="829460"/>
              <a:ext cx="1109588" cy="621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2828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3.93</a:t>
              </a:r>
            </a:p>
          </p:txBody>
        </p:sp>
        <p:sp>
          <p:nvSpPr>
            <p:cNvPr name="TextBox 87" id="87"/>
            <p:cNvSpPr txBox="true"/>
            <p:nvPr/>
          </p:nvSpPr>
          <p:spPr>
            <a:xfrm rot="0">
              <a:off x="6746289" y="-57150"/>
              <a:ext cx="1103759" cy="621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2828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2.57</a:t>
              </a:r>
            </a:p>
          </p:txBody>
        </p:sp>
      </p:grpSp>
      <p:sp>
        <p:nvSpPr>
          <p:cNvPr name="TextBox 88" id="88"/>
          <p:cNvSpPr txBox="true"/>
          <p:nvPr/>
        </p:nvSpPr>
        <p:spPr>
          <a:xfrm rot="0">
            <a:off x="1028700" y="6884991"/>
            <a:ext cx="5875841" cy="166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0072" indent="-260036" lvl="1">
              <a:lnSpc>
                <a:spcPts val="3372"/>
              </a:lnSpc>
              <a:buFont typeface="Arial"/>
              <a:buChar char="•"/>
            </a:pPr>
            <a:r>
              <a:rPr lang="en-US" sz="2408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People were travelling for longer distances during and post covid</a:t>
            </a:r>
          </a:p>
          <a:p>
            <a:pPr algn="l" marL="520072" indent="-260036" lvl="1">
              <a:lnSpc>
                <a:spcPts val="3372"/>
              </a:lnSpc>
              <a:buFont typeface="Arial"/>
              <a:buChar char="•"/>
            </a:pPr>
            <a:r>
              <a:rPr lang="en-US" sz="2408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People moved outside cities and don't have to come to office everyday</a:t>
            </a:r>
          </a:p>
        </p:txBody>
      </p:sp>
      <p:sp>
        <p:nvSpPr>
          <p:cNvPr name="AutoShape 89" id="89"/>
          <p:cNvSpPr/>
          <p:nvPr/>
        </p:nvSpPr>
        <p:spPr>
          <a:xfrm>
            <a:off x="967541" y="6177307"/>
            <a:ext cx="1175426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DAGDdrcZ8ro</dc:identifier>
  <dcterms:modified xsi:type="dcterms:W3CDTF">2011-08-01T06:04:30Z</dcterms:modified>
  <cp:revision>1</cp:revision>
  <dc:title>unlocking insights</dc:title>
</cp:coreProperties>
</file>